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306" r:id="rId5"/>
    <p:sldId id="319" r:id="rId6"/>
    <p:sldId id="353" r:id="rId7"/>
    <p:sldId id="367" r:id="rId8"/>
    <p:sldId id="368" r:id="rId9"/>
    <p:sldId id="366" r:id="rId10"/>
    <p:sldId id="383" r:id="rId11"/>
    <p:sldId id="371" r:id="rId12"/>
    <p:sldId id="372" r:id="rId13"/>
    <p:sldId id="356" r:id="rId14"/>
    <p:sldId id="374" r:id="rId15"/>
    <p:sldId id="375" r:id="rId16"/>
    <p:sldId id="373" r:id="rId17"/>
    <p:sldId id="376" r:id="rId18"/>
    <p:sldId id="378" r:id="rId19"/>
    <p:sldId id="377" r:id="rId20"/>
    <p:sldId id="386" r:id="rId21"/>
    <p:sldId id="385" r:id="rId22"/>
    <p:sldId id="382" r:id="rId23"/>
    <p:sldId id="387" r:id="rId24"/>
    <p:sldId id="388" r:id="rId25"/>
    <p:sldId id="389" r:id="rId26"/>
    <p:sldId id="295"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E3750B-4B22-BDC1-C0EB-BB2A31AE4EDC}" name="Rae Ann Miller" initials="RM" userId="S::ramiller@edclancaster.com::6959b77b-f71a-4d0a-b5e3-9b3bd6b86467" providerId="AD"/>
  <p188:author id="{26045387-0133-ACA4-F611-2AFECC8F0863}" name="Lisa Riggs" initials="LR" userId="S::lriggs@edclancaster.com::ee6bd2f5-d604-4649-81d9-97a4f45d0b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omi Young" initials="NY" lastIdx="5" clrIdx="0">
    <p:extLst>
      <p:ext uri="{19B8F6BF-5375-455C-9EA6-DF929625EA0E}">
        <p15:presenceInfo xmlns:p15="http://schemas.microsoft.com/office/powerpoint/2012/main" userId="S::nyoung@edclancaster.com::6860d0b9-2673-4152-ad73-89e0bcde2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94"/>
    <a:srgbClr val="0C3354"/>
    <a:srgbClr val="14578E"/>
    <a:srgbClr val="C0C0C0"/>
    <a:srgbClr val="D9D9D9"/>
    <a:srgbClr val="C4D5EB"/>
    <a:srgbClr val="477BA9"/>
    <a:srgbClr val="4C84B6"/>
    <a:srgbClr val="000000"/>
    <a:srgbClr val="A4C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C257A-11EB-8B4D-B143-3C3ADB85B6F8}" v="12" dt="2023-05-15T14:04:54.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p:restoredTop sz="96327"/>
  </p:normalViewPr>
  <p:slideViewPr>
    <p:cSldViewPr snapToGrid="0">
      <p:cViewPr varScale="1">
        <p:scale>
          <a:sx n="110" d="100"/>
          <a:sy n="110"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4" tIns="46657" rIns="93314"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4" tIns="46657" rIns="93314" bIns="46657" rtlCol="0"/>
          <a:lstStyle>
            <a:lvl1pPr algn="r">
              <a:defRPr sz="1200"/>
            </a:lvl1pPr>
          </a:lstStyle>
          <a:p>
            <a:fld id="{AD50EB6C-3A76-4103-8C3D-BF5D24288E04}" type="datetimeFigureOut">
              <a:rPr lang="en-US" smtClean="0"/>
              <a:t>6/20/2023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314" tIns="46657" rIns="93314"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4" tIns="46657" rIns="93314"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4" tIns="46657" rIns="93314"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4" tIns="46657" rIns="93314" bIns="46657" rtlCol="0" anchor="b"/>
          <a:lstStyle>
            <a:lvl1pPr algn="r">
              <a:defRPr sz="1200"/>
            </a:lvl1pPr>
          </a:lstStyle>
          <a:p>
            <a:fld id="{E06CBA77-D1C6-4DBC-BF36-DB6A7C823598}" type="slidenum">
              <a:rPr lang="en-US" smtClean="0"/>
              <a:t>‹#›</a:t>
            </a:fld>
            <a:endParaRPr lang="en-US"/>
          </a:p>
        </p:txBody>
      </p:sp>
    </p:spTree>
    <p:extLst>
      <p:ext uri="{BB962C8B-B14F-4D97-AF65-F5344CB8AC3E}">
        <p14:creationId xmlns:p14="http://schemas.microsoft.com/office/powerpoint/2010/main" val="36749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CBA77-D1C6-4DBC-BF36-DB6A7C823598}" type="slidenum">
              <a:rPr lang="en-US" smtClean="0"/>
              <a:t>2</a:t>
            </a:fld>
            <a:endParaRPr lang="en-US"/>
          </a:p>
        </p:txBody>
      </p:sp>
    </p:spTree>
    <p:extLst>
      <p:ext uri="{BB962C8B-B14F-4D97-AF65-F5344CB8AC3E}">
        <p14:creationId xmlns:p14="http://schemas.microsoft.com/office/powerpoint/2010/main" val="121844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 outlier for the presentation as it doesn’t tie to pandemic conditions, however, we are including it to highlight this key issue. . . </a:t>
            </a:r>
          </a:p>
        </p:txBody>
      </p:sp>
      <p:sp>
        <p:nvSpPr>
          <p:cNvPr id="4" name="Slide Number Placeholder 3"/>
          <p:cNvSpPr>
            <a:spLocks noGrp="1"/>
          </p:cNvSpPr>
          <p:nvPr>
            <p:ph type="sldNum" sz="quarter" idx="5"/>
          </p:nvPr>
        </p:nvSpPr>
        <p:spPr/>
        <p:txBody>
          <a:bodyPr/>
          <a:lstStyle/>
          <a:p>
            <a:fld id="{E06CBA77-D1C6-4DBC-BF36-DB6A7C823598}" type="slidenum">
              <a:rPr lang="en-US" smtClean="0"/>
              <a:t>18</a:t>
            </a:fld>
            <a:endParaRPr lang="en-US"/>
          </a:p>
        </p:txBody>
      </p:sp>
    </p:spTree>
    <p:extLst>
      <p:ext uri="{BB962C8B-B14F-4D97-AF65-F5344CB8AC3E}">
        <p14:creationId xmlns:p14="http://schemas.microsoft.com/office/powerpoint/2010/main" val="352212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million additional Americans retired in the first 18 months of the pandemic (almost ½ of the 4.2 million who left the labor force). An estimated 1.5 million retirees have re-entered the US Labor Market. This reflects the rebound we see, but what’s on the horizon is continued retirements forecasted at an alarming rate. </a:t>
            </a:r>
          </a:p>
        </p:txBody>
      </p:sp>
      <p:sp>
        <p:nvSpPr>
          <p:cNvPr id="4" name="Slide Number Placeholder 3"/>
          <p:cNvSpPr>
            <a:spLocks noGrp="1"/>
          </p:cNvSpPr>
          <p:nvPr>
            <p:ph type="sldNum" sz="quarter" idx="5"/>
          </p:nvPr>
        </p:nvSpPr>
        <p:spPr/>
        <p:txBody>
          <a:bodyPr/>
          <a:lstStyle/>
          <a:p>
            <a:fld id="{E06CBA77-D1C6-4DBC-BF36-DB6A7C823598}" type="slidenum">
              <a:rPr lang="en-US" smtClean="0"/>
              <a:t>19</a:t>
            </a:fld>
            <a:endParaRPr lang="en-US"/>
          </a:p>
        </p:txBody>
      </p:sp>
    </p:spTree>
    <p:extLst>
      <p:ext uri="{BB962C8B-B14F-4D97-AF65-F5344CB8AC3E}">
        <p14:creationId xmlns:p14="http://schemas.microsoft.com/office/powerpoint/2010/main" val="307588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help! </a:t>
            </a:r>
          </a:p>
        </p:txBody>
      </p:sp>
      <p:sp>
        <p:nvSpPr>
          <p:cNvPr id="4" name="Slide Number Placeholder 3"/>
          <p:cNvSpPr>
            <a:spLocks noGrp="1"/>
          </p:cNvSpPr>
          <p:nvPr>
            <p:ph type="sldNum" sz="quarter" idx="5"/>
          </p:nvPr>
        </p:nvSpPr>
        <p:spPr/>
        <p:txBody>
          <a:bodyPr/>
          <a:lstStyle/>
          <a:p>
            <a:fld id="{E06CBA77-D1C6-4DBC-BF36-DB6A7C823598}" type="slidenum">
              <a:rPr lang="en-US" smtClean="0"/>
              <a:t>20</a:t>
            </a:fld>
            <a:endParaRPr lang="en-US"/>
          </a:p>
        </p:txBody>
      </p:sp>
    </p:spTree>
    <p:extLst>
      <p:ext uri="{BB962C8B-B14F-4D97-AF65-F5344CB8AC3E}">
        <p14:creationId xmlns:p14="http://schemas.microsoft.com/office/powerpoint/2010/main" val="80040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CBA77-D1C6-4DBC-BF36-DB6A7C823598}" type="slidenum">
              <a:rPr lang="en-US" smtClean="0"/>
              <a:t>21</a:t>
            </a:fld>
            <a:endParaRPr lang="en-US"/>
          </a:p>
        </p:txBody>
      </p:sp>
    </p:spTree>
    <p:extLst>
      <p:ext uri="{BB962C8B-B14F-4D97-AF65-F5344CB8AC3E}">
        <p14:creationId xmlns:p14="http://schemas.microsoft.com/office/powerpoint/2010/main" val="300178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CBA77-D1C6-4DBC-BF36-DB6A7C823598}" type="slidenum">
              <a:rPr lang="en-US" smtClean="0"/>
              <a:t>22</a:t>
            </a:fld>
            <a:endParaRPr lang="en-US"/>
          </a:p>
        </p:txBody>
      </p:sp>
    </p:spTree>
    <p:extLst>
      <p:ext uri="{BB962C8B-B14F-4D97-AF65-F5344CB8AC3E}">
        <p14:creationId xmlns:p14="http://schemas.microsoft.com/office/powerpoint/2010/main" val="121183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Revised data corrects an incorrect narrative… thought we were behind …. Now we know that we have been higher in 2022. Revised data is more on par with our business conversations… highlights the importance of data and field interviews looked at together. </a:t>
            </a:r>
          </a:p>
        </p:txBody>
      </p:sp>
      <p:sp>
        <p:nvSpPr>
          <p:cNvPr id="4" name="Slide Number Placeholder 3"/>
          <p:cNvSpPr>
            <a:spLocks noGrp="1"/>
          </p:cNvSpPr>
          <p:nvPr>
            <p:ph type="sldNum" sz="quarter" idx="5"/>
          </p:nvPr>
        </p:nvSpPr>
        <p:spPr/>
        <p:txBody>
          <a:bodyPr/>
          <a:lstStyle/>
          <a:p>
            <a:fld id="{E06CBA77-D1C6-4DBC-BF36-DB6A7C823598}" type="slidenum">
              <a:rPr lang="en-US" smtClean="0"/>
              <a:t>3</a:t>
            </a:fld>
            <a:endParaRPr lang="en-US"/>
          </a:p>
        </p:txBody>
      </p:sp>
    </p:spTree>
    <p:extLst>
      <p:ext uri="{BB962C8B-B14F-4D97-AF65-F5344CB8AC3E}">
        <p14:creationId xmlns:p14="http://schemas.microsoft.com/office/powerpoint/2010/main" val="383794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Anecdotally and broadly businesses reported feeling ‘better’ about workforce challenges in 2022 – more applicants for open positions, fewer shortages.  Still, there is strain in the workforce given economic output remains strong.  GDP in 2018 $27BB; in 2019 is $27.1BB; 2020 = $25.9BB; 2021 = $27.1B.  2022 GDP #s for </a:t>
            </a:r>
            <a:r>
              <a:rPr lang="en-US" err="1"/>
              <a:t>lanc</a:t>
            </a:r>
            <a:r>
              <a:rPr lang="en-US"/>
              <a:t> lag and will not be known for some time, but assuming they continue to grow, it means the output is being done on the backs of fewer people.</a:t>
            </a:r>
            <a:br>
              <a:rPr lang="en-US"/>
            </a:br>
            <a:r>
              <a:rPr lang="en-US"/>
              <a:t> </a:t>
            </a:r>
          </a:p>
        </p:txBody>
      </p:sp>
      <p:sp>
        <p:nvSpPr>
          <p:cNvPr id="4" name="Slide Number Placeholder 3"/>
          <p:cNvSpPr>
            <a:spLocks noGrp="1"/>
          </p:cNvSpPr>
          <p:nvPr>
            <p:ph type="sldNum" sz="quarter" idx="5"/>
          </p:nvPr>
        </p:nvSpPr>
        <p:spPr/>
        <p:txBody>
          <a:bodyPr/>
          <a:lstStyle/>
          <a:p>
            <a:fld id="{E06CBA77-D1C6-4DBC-BF36-DB6A7C823598}" type="slidenum">
              <a:rPr lang="en-US" smtClean="0"/>
              <a:t>4</a:t>
            </a:fld>
            <a:endParaRPr lang="en-US"/>
          </a:p>
        </p:txBody>
      </p:sp>
    </p:spTree>
    <p:extLst>
      <p:ext uri="{BB962C8B-B14F-4D97-AF65-F5344CB8AC3E}">
        <p14:creationId xmlns:p14="http://schemas.microsoft.com/office/powerpoint/2010/main" val="196953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CBA77-D1C6-4DBC-BF36-DB6A7C823598}" type="slidenum">
              <a:rPr lang="en-US" smtClean="0"/>
              <a:t>5</a:t>
            </a:fld>
            <a:endParaRPr lang="en-US"/>
          </a:p>
        </p:txBody>
      </p:sp>
    </p:spTree>
    <p:extLst>
      <p:ext uri="{BB962C8B-B14F-4D97-AF65-F5344CB8AC3E}">
        <p14:creationId xmlns:p14="http://schemas.microsoft.com/office/powerpoint/2010/main" val="427416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Helps all communities… tighten up the city to county. </a:t>
            </a:r>
          </a:p>
        </p:txBody>
      </p:sp>
      <p:sp>
        <p:nvSpPr>
          <p:cNvPr id="4" name="Slide Number Placeholder 3"/>
          <p:cNvSpPr>
            <a:spLocks noGrp="1"/>
          </p:cNvSpPr>
          <p:nvPr>
            <p:ph type="sldNum" sz="quarter" idx="5"/>
          </p:nvPr>
        </p:nvSpPr>
        <p:spPr/>
        <p:txBody>
          <a:bodyPr/>
          <a:lstStyle/>
          <a:p>
            <a:fld id="{E06CBA77-D1C6-4DBC-BF36-DB6A7C823598}" type="slidenum">
              <a:rPr lang="en-US" smtClean="0"/>
              <a:t>6</a:t>
            </a:fld>
            <a:endParaRPr lang="en-US"/>
          </a:p>
        </p:txBody>
      </p:sp>
    </p:spTree>
    <p:extLst>
      <p:ext uri="{BB962C8B-B14F-4D97-AF65-F5344CB8AC3E}">
        <p14:creationId xmlns:p14="http://schemas.microsoft.com/office/powerpoint/2010/main" val="248658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Leaving because of opportunities out there. </a:t>
            </a:r>
          </a:p>
        </p:txBody>
      </p:sp>
      <p:sp>
        <p:nvSpPr>
          <p:cNvPr id="4" name="Slide Number Placeholder 3"/>
          <p:cNvSpPr>
            <a:spLocks noGrp="1"/>
          </p:cNvSpPr>
          <p:nvPr>
            <p:ph type="sldNum" sz="quarter" idx="5"/>
          </p:nvPr>
        </p:nvSpPr>
        <p:spPr/>
        <p:txBody>
          <a:bodyPr/>
          <a:lstStyle/>
          <a:p>
            <a:fld id="{E06CBA77-D1C6-4DBC-BF36-DB6A7C823598}" type="slidenum">
              <a:rPr lang="en-US" smtClean="0"/>
              <a:t>7</a:t>
            </a:fld>
            <a:endParaRPr lang="en-US"/>
          </a:p>
        </p:txBody>
      </p:sp>
    </p:spTree>
    <p:extLst>
      <p:ext uri="{BB962C8B-B14F-4D97-AF65-F5344CB8AC3E}">
        <p14:creationId xmlns:p14="http://schemas.microsoft.com/office/powerpoint/2010/main" val="307234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Q3 data</a:t>
            </a:r>
          </a:p>
        </p:txBody>
      </p:sp>
      <p:sp>
        <p:nvSpPr>
          <p:cNvPr id="4" name="Slide Number Placeholder 3"/>
          <p:cNvSpPr>
            <a:spLocks noGrp="1"/>
          </p:cNvSpPr>
          <p:nvPr>
            <p:ph type="sldNum" sz="quarter" idx="5"/>
          </p:nvPr>
        </p:nvSpPr>
        <p:spPr/>
        <p:txBody>
          <a:bodyPr/>
          <a:lstStyle/>
          <a:p>
            <a:fld id="{E06CBA77-D1C6-4DBC-BF36-DB6A7C823598}" type="slidenum">
              <a:rPr lang="en-US" smtClean="0"/>
              <a:t>8</a:t>
            </a:fld>
            <a:endParaRPr lang="en-US"/>
          </a:p>
        </p:txBody>
      </p:sp>
    </p:spTree>
    <p:extLst>
      <p:ext uri="{BB962C8B-B14F-4D97-AF65-F5344CB8AC3E}">
        <p14:creationId xmlns:p14="http://schemas.microsoft.com/office/powerpoint/2010/main" val="132825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Great example… at that time.. Business velocity still strong.. In general at or under 2019 levels… </a:t>
            </a:r>
          </a:p>
        </p:txBody>
      </p:sp>
      <p:sp>
        <p:nvSpPr>
          <p:cNvPr id="4" name="Slide Number Placeholder 3"/>
          <p:cNvSpPr>
            <a:spLocks noGrp="1"/>
          </p:cNvSpPr>
          <p:nvPr>
            <p:ph type="sldNum" sz="quarter" idx="5"/>
          </p:nvPr>
        </p:nvSpPr>
        <p:spPr/>
        <p:txBody>
          <a:bodyPr/>
          <a:lstStyle/>
          <a:p>
            <a:fld id="{E06CBA77-D1C6-4DBC-BF36-DB6A7C823598}" type="slidenum">
              <a:rPr lang="en-US" smtClean="0"/>
              <a:t>12</a:t>
            </a:fld>
            <a:endParaRPr lang="en-US"/>
          </a:p>
        </p:txBody>
      </p:sp>
    </p:spTree>
    <p:extLst>
      <p:ext uri="{BB962C8B-B14F-4D97-AF65-F5344CB8AC3E}">
        <p14:creationId xmlns:p14="http://schemas.microsoft.com/office/powerpoint/2010/main" val="5153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Great example… at that time.. Business velocity still strong.. In general at or under 2019 levels… </a:t>
            </a:r>
          </a:p>
        </p:txBody>
      </p:sp>
      <p:sp>
        <p:nvSpPr>
          <p:cNvPr id="4" name="Slide Number Placeholder 3"/>
          <p:cNvSpPr>
            <a:spLocks noGrp="1"/>
          </p:cNvSpPr>
          <p:nvPr>
            <p:ph type="sldNum" sz="quarter" idx="5"/>
          </p:nvPr>
        </p:nvSpPr>
        <p:spPr/>
        <p:txBody>
          <a:bodyPr/>
          <a:lstStyle/>
          <a:p>
            <a:fld id="{E06CBA77-D1C6-4DBC-BF36-DB6A7C823598}" type="slidenum">
              <a:rPr lang="en-US" smtClean="0"/>
              <a:t>17</a:t>
            </a:fld>
            <a:endParaRPr lang="en-US"/>
          </a:p>
        </p:txBody>
      </p:sp>
    </p:spTree>
    <p:extLst>
      <p:ext uri="{BB962C8B-B14F-4D97-AF65-F5344CB8AC3E}">
        <p14:creationId xmlns:p14="http://schemas.microsoft.com/office/powerpoint/2010/main" val="1363872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518C90-31DE-4E95-3734-6205A1D997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32B0D95-DB6B-A0E6-FD9D-97D2E2A34C7E}"/>
              </a:ext>
            </a:extLst>
          </p:cNvPr>
          <p:cNvSpPr/>
          <p:nvPr userDrawn="1"/>
        </p:nvSpPr>
        <p:spPr>
          <a:xfrm>
            <a:off x="11822806" y="6488806"/>
            <a:ext cx="369194" cy="369194"/>
          </a:xfrm>
          <a:prstGeom prst="rect">
            <a:avLst/>
          </a:prstGeom>
          <a:solidFill>
            <a:srgbClr val="1A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34A8FAD-B80B-35C5-D9DC-B16BFA169D61}"/>
              </a:ext>
            </a:extLst>
          </p:cNvPr>
          <p:cNvSpPr txBox="1">
            <a:spLocks/>
          </p:cNvSpPr>
          <p:nvPr userDrawn="1"/>
        </p:nvSpPr>
        <p:spPr>
          <a:xfrm>
            <a:off x="11778742" y="6564984"/>
            <a:ext cx="477077" cy="219422"/>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Source Sans Pro Black"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38E7CA-F011-496A-90A7-4672BAD8D024}" type="slidenum">
              <a:rPr lang="en-US" smtClean="0"/>
              <a:pPr/>
              <a:t>‹#›</a:t>
            </a:fld>
            <a:endParaRPr lang="en-US"/>
          </a:p>
        </p:txBody>
      </p:sp>
      <p:sp>
        <p:nvSpPr>
          <p:cNvPr id="11" name="Title 10">
            <a:extLst>
              <a:ext uri="{FF2B5EF4-FFF2-40B4-BE49-F238E27FC236}">
                <a16:creationId xmlns:a16="http://schemas.microsoft.com/office/drawing/2014/main" id="{773451CF-FCB4-1688-DB1E-17883D56BBCE}"/>
              </a:ext>
            </a:extLst>
          </p:cNvPr>
          <p:cNvSpPr>
            <a:spLocks noGrp="1"/>
          </p:cNvSpPr>
          <p:nvPr>
            <p:ph type="title"/>
          </p:nvPr>
        </p:nvSpPr>
        <p:spPr>
          <a:xfrm>
            <a:off x="164990" y="286440"/>
            <a:ext cx="8684369" cy="941832"/>
          </a:xfrm>
          <a:prstGeom prst="rect">
            <a:avLst/>
          </a:prstGeom>
        </p:spPr>
        <p:txBody>
          <a:bodyPr anchor="t" anchorCtr="0">
            <a:noAutofit/>
          </a:bodyPr>
          <a:lstStyle>
            <a:lvl1pPr>
              <a:defRPr sz="2800" b="1" i="0">
                <a:solidFill>
                  <a:srgbClr val="1A9894"/>
                </a:solidFill>
                <a:latin typeface="Source Sans Pro" panose="020B0503030403020204" pitchFamily="34" charset="0"/>
              </a:defRPr>
            </a:lvl1pPr>
          </a:lstStyle>
          <a:p>
            <a:r>
              <a:rPr lang="en-US" dirty="0"/>
              <a:t>Click to edit Master title style</a:t>
            </a:r>
          </a:p>
        </p:txBody>
      </p:sp>
      <p:pic>
        <p:nvPicPr>
          <p:cNvPr id="13" name="Picture 12" descr="Text&#10;&#10;Description automatically generated">
            <a:extLst>
              <a:ext uri="{FF2B5EF4-FFF2-40B4-BE49-F238E27FC236}">
                <a16:creationId xmlns:a16="http://schemas.microsoft.com/office/drawing/2014/main" id="{C2685E01-F62D-D296-DE8A-A4FC6D61DF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4" y="6360160"/>
            <a:ext cx="2184493" cy="447642"/>
          </a:xfrm>
          <a:prstGeom prst="rect">
            <a:avLst/>
          </a:prstGeom>
        </p:spPr>
      </p:pic>
    </p:spTree>
    <p:extLst>
      <p:ext uri="{BB962C8B-B14F-4D97-AF65-F5344CB8AC3E}">
        <p14:creationId xmlns:p14="http://schemas.microsoft.com/office/powerpoint/2010/main" val="42317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4D266-14A4-7CDC-13EA-CEB64B97A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5E5E0B3-5AB4-921D-510F-B7B69B584F72}"/>
              </a:ext>
            </a:extLst>
          </p:cNvPr>
          <p:cNvSpPr/>
          <p:nvPr userDrawn="1"/>
        </p:nvSpPr>
        <p:spPr>
          <a:xfrm>
            <a:off x="11822806" y="6488806"/>
            <a:ext cx="369194" cy="369194"/>
          </a:xfrm>
          <a:prstGeom prst="rect">
            <a:avLst/>
          </a:prstGeom>
          <a:solidFill>
            <a:srgbClr val="1A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477C2CF5-0203-770B-20B5-49A40AB1EFF7}"/>
              </a:ext>
            </a:extLst>
          </p:cNvPr>
          <p:cNvSpPr txBox="1">
            <a:spLocks/>
          </p:cNvSpPr>
          <p:nvPr userDrawn="1"/>
        </p:nvSpPr>
        <p:spPr>
          <a:xfrm>
            <a:off x="11778742" y="6564984"/>
            <a:ext cx="477077" cy="219422"/>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Source Sans Pro Black"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38E7CA-F011-496A-90A7-4672BAD8D024}" type="slidenum">
              <a:rPr lang="en-US" smtClean="0"/>
              <a:pPr/>
              <a:t>‹#›</a:t>
            </a:fld>
            <a:endParaRPr lang="en-US"/>
          </a:p>
        </p:txBody>
      </p:sp>
      <p:sp>
        <p:nvSpPr>
          <p:cNvPr id="15" name="Title 10">
            <a:extLst>
              <a:ext uri="{FF2B5EF4-FFF2-40B4-BE49-F238E27FC236}">
                <a16:creationId xmlns:a16="http://schemas.microsoft.com/office/drawing/2014/main" id="{D1773D07-52C4-56BA-DF9B-53549C299E7B}"/>
              </a:ext>
            </a:extLst>
          </p:cNvPr>
          <p:cNvSpPr>
            <a:spLocks noGrp="1"/>
          </p:cNvSpPr>
          <p:nvPr>
            <p:ph type="title"/>
          </p:nvPr>
        </p:nvSpPr>
        <p:spPr>
          <a:xfrm>
            <a:off x="164990" y="283464"/>
            <a:ext cx="8684369" cy="941832"/>
          </a:xfrm>
          <a:prstGeom prst="rect">
            <a:avLst/>
          </a:prstGeom>
        </p:spPr>
        <p:txBody>
          <a:bodyPr anchor="t" anchorCtr="0">
            <a:noAutofit/>
          </a:bodyPr>
          <a:lstStyle>
            <a:lvl1pPr>
              <a:defRPr sz="2800" b="1" i="0">
                <a:solidFill>
                  <a:srgbClr val="1A9894"/>
                </a:solidFill>
                <a:latin typeface="Source Sans Pro" panose="020B0503030403020204" pitchFamily="34" charset="0"/>
              </a:defRPr>
            </a:lvl1pPr>
          </a:lstStyle>
          <a:p>
            <a:r>
              <a:rPr lang="en-US"/>
              <a:t>Click to edit Master title style</a:t>
            </a:r>
          </a:p>
        </p:txBody>
      </p:sp>
      <p:pic>
        <p:nvPicPr>
          <p:cNvPr id="16" name="Picture 15" descr="Text&#10;&#10;Description automatically generated">
            <a:extLst>
              <a:ext uri="{FF2B5EF4-FFF2-40B4-BE49-F238E27FC236}">
                <a16:creationId xmlns:a16="http://schemas.microsoft.com/office/drawing/2014/main" id="{69DE1F3A-BDE5-6878-8A38-CCC476AF07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4" y="6360160"/>
            <a:ext cx="2184493" cy="447642"/>
          </a:xfrm>
          <a:prstGeom prst="rect">
            <a:avLst/>
          </a:prstGeom>
        </p:spPr>
      </p:pic>
    </p:spTree>
    <p:extLst>
      <p:ext uri="{BB962C8B-B14F-4D97-AF65-F5344CB8AC3E}">
        <p14:creationId xmlns:p14="http://schemas.microsoft.com/office/powerpoint/2010/main" val="385289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9426AA-3571-1F68-C79A-D41622FADE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059C49D-C3E4-B3C7-AAA0-954FD3CEF778}"/>
              </a:ext>
            </a:extLst>
          </p:cNvPr>
          <p:cNvSpPr/>
          <p:nvPr userDrawn="1"/>
        </p:nvSpPr>
        <p:spPr>
          <a:xfrm>
            <a:off x="11822806" y="6488806"/>
            <a:ext cx="369194" cy="369194"/>
          </a:xfrm>
          <a:prstGeom prst="rect">
            <a:avLst/>
          </a:prstGeom>
          <a:solidFill>
            <a:srgbClr val="1A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753C346C-5944-A08F-78B8-5C5CC3C6634A}"/>
              </a:ext>
            </a:extLst>
          </p:cNvPr>
          <p:cNvSpPr txBox="1">
            <a:spLocks/>
          </p:cNvSpPr>
          <p:nvPr userDrawn="1"/>
        </p:nvSpPr>
        <p:spPr>
          <a:xfrm>
            <a:off x="11778742" y="6564984"/>
            <a:ext cx="477077" cy="219422"/>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Source Sans Pro Black"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38E7CA-F011-496A-90A7-4672BAD8D024}" type="slidenum">
              <a:rPr lang="en-US" smtClean="0"/>
              <a:pPr/>
              <a:t>‹#›</a:t>
            </a:fld>
            <a:endParaRPr lang="en-US"/>
          </a:p>
        </p:txBody>
      </p:sp>
      <p:sp>
        <p:nvSpPr>
          <p:cNvPr id="14" name="Title 10">
            <a:extLst>
              <a:ext uri="{FF2B5EF4-FFF2-40B4-BE49-F238E27FC236}">
                <a16:creationId xmlns:a16="http://schemas.microsoft.com/office/drawing/2014/main" id="{6CEE5167-1FE4-9461-1B12-DF2DDC8D8D19}"/>
              </a:ext>
            </a:extLst>
          </p:cNvPr>
          <p:cNvSpPr>
            <a:spLocks noGrp="1"/>
          </p:cNvSpPr>
          <p:nvPr>
            <p:ph type="title"/>
          </p:nvPr>
        </p:nvSpPr>
        <p:spPr>
          <a:xfrm>
            <a:off x="164990" y="283464"/>
            <a:ext cx="8684369" cy="941832"/>
          </a:xfrm>
          <a:prstGeom prst="rect">
            <a:avLst/>
          </a:prstGeom>
        </p:spPr>
        <p:txBody>
          <a:bodyPr anchor="t" anchorCtr="0">
            <a:noAutofit/>
          </a:bodyPr>
          <a:lstStyle>
            <a:lvl1pPr>
              <a:defRPr sz="2800" b="1" i="0">
                <a:solidFill>
                  <a:srgbClr val="1A9894"/>
                </a:solidFill>
                <a:latin typeface="Source Sans Pro" panose="020B0503030403020204" pitchFamily="34" charset="0"/>
              </a:defRPr>
            </a:lvl1pPr>
          </a:lstStyle>
          <a:p>
            <a:r>
              <a:rPr lang="en-US"/>
              <a:t>Click to edit Master title style</a:t>
            </a:r>
          </a:p>
        </p:txBody>
      </p:sp>
      <p:pic>
        <p:nvPicPr>
          <p:cNvPr id="15" name="Picture 14" descr="Text&#10;&#10;Description automatically generated">
            <a:extLst>
              <a:ext uri="{FF2B5EF4-FFF2-40B4-BE49-F238E27FC236}">
                <a16:creationId xmlns:a16="http://schemas.microsoft.com/office/drawing/2014/main" id="{FB04704A-B3A1-B760-7A10-0D6C67CFDB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4" y="6360160"/>
            <a:ext cx="2184493" cy="447642"/>
          </a:xfrm>
          <a:prstGeom prst="rect">
            <a:avLst/>
          </a:prstGeom>
        </p:spPr>
      </p:pic>
    </p:spTree>
    <p:extLst>
      <p:ext uri="{BB962C8B-B14F-4D97-AF65-F5344CB8AC3E}">
        <p14:creationId xmlns:p14="http://schemas.microsoft.com/office/powerpoint/2010/main" val="190948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58990A-23ED-C137-7457-A892AA91BA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D5BEB724-5483-D8A4-8E04-80BCD83DDA38}"/>
              </a:ext>
            </a:extLst>
          </p:cNvPr>
          <p:cNvSpPr/>
          <p:nvPr userDrawn="1"/>
        </p:nvSpPr>
        <p:spPr>
          <a:xfrm>
            <a:off x="11822806" y="6488806"/>
            <a:ext cx="369194" cy="369194"/>
          </a:xfrm>
          <a:prstGeom prst="rect">
            <a:avLst/>
          </a:prstGeom>
          <a:solidFill>
            <a:srgbClr val="1A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0EEAF637-9BF5-CD56-2DC1-1FDEDADD019C}"/>
              </a:ext>
            </a:extLst>
          </p:cNvPr>
          <p:cNvSpPr txBox="1">
            <a:spLocks/>
          </p:cNvSpPr>
          <p:nvPr userDrawn="1"/>
        </p:nvSpPr>
        <p:spPr>
          <a:xfrm>
            <a:off x="11778742" y="6564984"/>
            <a:ext cx="477077" cy="219422"/>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Source Sans Pro Black"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38E7CA-F011-496A-90A7-4672BAD8D024}" type="slidenum">
              <a:rPr lang="en-US" smtClean="0"/>
              <a:pPr/>
              <a:t>‹#›</a:t>
            </a:fld>
            <a:endParaRPr lang="en-US"/>
          </a:p>
        </p:txBody>
      </p:sp>
      <p:sp>
        <p:nvSpPr>
          <p:cNvPr id="15" name="Title 10">
            <a:extLst>
              <a:ext uri="{FF2B5EF4-FFF2-40B4-BE49-F238E27FC236}">
                <a16:creationId xmlns:a16="http://schemas.microsoft.com/office/drawing/2014/main" id="{6E9F7B12-8C62-AD41-78C2-CDEB93B750E9}"/>
              </a:ext>
            </a:extLst>
          </p:cNvPr>
          <p:cNvSpPr>
            <a:spLocks noGrp="1"/>
          </p:cNvSpPr>
          <p:nvPr>
            <p:ph type="title"/>
          </p:nvPr>
        </p:nvSpPr>
        <p:spPr>
          <a:xfrm>
            <a:off x="164990" y="283464"/>
            <a:ext cx="8684369" cy="941832"/>
          </a:xfrm>
          <a:prstGeom prst="rect">
            <a:avLst/>
          </a:prstGeom>
        </p:spPr>
        <p:txBody>
          <a:bodyPr anchor="t" anchorCtr="0">
            <a:noAutofit/>
          </a:bodyPr>
          <a:lstStyle>
            <a:lvl1pPr>
              <a:defRPr sz="2800" b="1" i="0">
                <a:solidFill>
                  <a:srgbClr val="1A9894"/>
                </a:solidFill>
                <a:latin typeface="Source Sans Pro" panose="020B0503030403020204" pitchFamily="34" charset="0"/>
              </a:defRPr>
            </a:lvl1pPr>
          </a:lstStyle>
          <a:p>
            <a:r>
              <a:rPr lang="en-US"/>
              <a:t>Click to edit Master title style</a:t>
            </a:r>
          </a:p>
        </p:txBody>
      </p:sp>
      <p:pic>
        <p:nvPicPr>
          <p:cNvPr id="16" name="Picture 15" descr="Text&#10;&#10;Description automatically generated">
            <a:extLst>
              <a:ext uri="{FF2B5EF4-FFF2-40B4-BE49-F238E27FC236}">
                <a16:creationId xmlns:a16="http://schemas.microsoft.com/office/drawing/2014/main" id="{6DF2D44D-CE4C-8E6C-04FC-EA47799691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4" y="6360160"/>
            <a:ext cx="2184493" cy="447642"/>
          </a:xfrm>
          <a:prstGeom prst="rect">
            <a:avLst/>
          </a:prstGeom>
        </p:spPr>
      </p:pic>
    </p:spTree>
    <p:extLst>
      <p:ext uri="{BB962C8B-B14F-4D97-AF65-F5344CB8AC3E}">
        <p14:creationId xmlns:p14="http://schemas.microsoft.com/office/powerpoint/2010/main" val="28706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5F89DD-FA1D-29D9-C030-427C6E71D7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CDDDCDA-DC4A-D42E-5BB5-26611A9AD5CA}"/>
              </a:ext>
            </a:extLst>
          </p:cNvPr>
          <p:cNvSpPr>
            <a:spLocks noGrp="1"/>
          </p:cNvSpPr>
          <p:nvPr>
            <p:ph type="title"/>
          </p:nvPr>
        </p:nvSpPr>
        <p:spPr>
          <a:xfrm>
            <a:off x="3352800" y="2697480"/>
            <a:ext cx="5486400" cy="1463040"/>
          </a:xfrm>
          <a:prstGeom prst="rect">
            <a:avLst/>
          </a:prstGeom>
        </p:spPr>
        <p:txBody>
          <a:bodyPr anchor="t" anchorCtr="0">
            <a:noAutofit/>
          </a:bodyPr>
          <a:lstStyle>
            <a:lvl1pPr algn="ctr">
              <a:defRPr sz="4400" b="1" i="0">
                <a:solidFill>
                  <a:srgbClr val="1A9894"/>
                </a:solidFill>
                <a:latin typeface="Montserrat" pitchFamily="2" charset="77"/>
              </a:defRPr>
            </a:lvl1pPr>
          </a:lstStyle>
          <a:p>
            <a:r>
              <a:rPr lang="en-US"/>
              <a:t>Click to edit Master title style</a:t>
            </a:r>
          </a:p>
        </p:txBody>
      </p:sp>
      <p:sp>
        <p:nvSpPr>
          <p:cNvPr id="15" name="Rectangle 14">
            <a:extLst>
              <a:ext uri="{FF2B5EF4-FFF2-40B4-BE49-F238E27FC236}">
                <a16:creationId xmlns:a16="http://schemas.microsoft.com/office/drawing/2014/main" id="{3143FDE8-7963-87CE-04A4-D69F60EF8AEB}"/>
              </a:ext>
            </a:extLst>
          </p:cNvPr>
          <p:cNvSpPr/>
          <p:nvPr userDrawn="1"/>
        </p:nvSpPr>
        <p:spPr>
          <a:xfrm>
            <a:off x="11822806" y="6488806"/>
            <a:ext cx="369194" cy="369194"/>
          </a:xfrm>
          <a:prstGeom prst="rect">
            <a:avLst/>
          </a:prstGeom>
          <a:solidFill>
            <a:srgbClr val="1A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5BC7156D-6DAB-CBFE-427B-91FB9E47AE51}"/>
              </a:ext>
            </a:extLst>
          </p:cNvPr>
          <p:cNvSpPr txBox="1">
            <a:spLocks/>
          </p:cNvSpPr>
          <p:nvPr userDrawn="1"/>
        </p:nvSpPr>
        <p:spPr>
          <a:xfrm>
            <a:off x="11778742" y="6564984"/>
            <a:ext cx="477077" cy="219422"/>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Source Sans Pro Black"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38E7CA-F011-496A-90A7-4672BAD8D024}" type="slidenum">
              <a:rPr lang="en-US" smtClean="0"/>
              <a:pPr/>
              <a:t>‹#›</a:t>
            </a:fld>
            <a:endParaRPr lang="en-US"/>
          </a:p>
        </p:txBody>
      </p:sp>
      <p:pic>
        <p:nvPicPr>
          <p:cNvPr id="18" name="Picture 17" descr="Text&#10;&#10;Description automatically generated">
            <a:extLst>
              <a:ext uri="{FF2B5EF4-FFF2-40B4-BE49-F238E27FC236}">
                <a16:creationId xmlns:a16="http://schemas.microsoft.com/office/drawing/2014/main" id="{96AFEF9B-4C83-4321-8CF5-BB3FC5CAC3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4" y="6360160"/>
            <a:ext cx="2184493" cy="447642"/>
          </a:xfrm>
          <a:prstGeom prst="rect">
            <a:avLst/>
          </a:prstGeom>
        </p:spPr>
      </p:pic>
    </p:spTree>
    <p:extLst>
      <p:ext uri="{BB962C8B-B14F-4D97-AF65-F5344CB8AC3E}">
        <p14:creationId xmlns:p14="http://schemas.microsoft.com/office/powerpoint/2010/main" val="403956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5F89DD-FA1D-29D9-C030-427C6E71D7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CDDDCDA-DC4A-D42E-5BB5-26611A9AD5CA}"/>
              </a:ext>
            </a:extLst>
          </p:cNvPr>
          <p:cNvSpPr>
            <a:spLocks noGrp="1"/>
          </p:cNvSpPr>
          <p:nvPr>
            <p:ph type="title"/>
          </p:nvPr>
        </p:nvSpPr>
        <p:spPr>
          <a:xfrm>
            <a:off x="3352800" y="2697480"/>
            <a:ext cx="5486400" cy="1463040"/>
          </a:xfrm>
          <a:prstGeom prst="rect">
            <a:avLst/>
          </a:prstGeom>
        </p:spPr>
        <p:txBody>
          <a:bodyPr anchor="t" anchorCtr="0">
            <a:noAutofit/>
          </a:bodyPr>
          <a:lstStyle>
            <a:lvl1pPr algn="ctr">
              <a:defRPr sz="4400" b="1" i="0">
                <a:solidFill>
                  <a:srgbClr val="1A9894"/>
                </a:solidFill>
                <a:latin typeface="Montserrat" pitchFamily="2" charset="77"/>
              </a:defRPr>
            </a:lvl1pPr>
          </a:lstStyle>
          <a:p>
            <a:r>
              <a:rPr lang="en-US"/>
              <a:t>Click to edit Master title style</a:t>
            </a:r>
          </a:p>
        </p:txBody>
      </p:sp>
      <p:sp>
        <p:nvSpPr>
          <p:cNvPr id="15" name="Rectangle 14">
            <a:extLst>
              <a:ext uri="{FF2B5EF4-FFF2-40B4-BE49-F238E27FC236}">
                <a16:creationId xmlns:a16="http://schemas.microsoft.com/office/drawing/2014/main" id="{3143FDE8-7963-87CE-04A4-D69F60EF8AEB}"/>
              </a:ext>
            </a:extLst>
          </p:cNvPr>
          <p:cNvSpPr/>
          <p:nvPr userDrawn="1"/>
        </p:nvSpPr>
        <p:spPr>
          <a:xfrm>
            <a:off x="11822806" y="6488806"/>
            <a:ext cx="369194" cy="369194"/>
          </a:xfrm>
          <a:prstGeom prst="rect">
            <a:avLst/>
          </a:prstGeom>
          <a:solidFill>
            <a:srgbClr val="1A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5BC7156D-6DAB-CBFE-427B-91FB9E47AE51}"/>
              </a:ext>
            </a:extLst>
          </p:cNvPr>
          <p:cNvSpPr txBox="1">
            <a:spLocks/>
          </p:cNvSpPr>
          <p:nvPr userDrawn="1"/>
        </p:nvSpPr>
        <p:spPr>
          <a:xfrm>
            <a:off x="11778742" y="6564984"/>
            <a:ext cx="477077" cy="219422"/>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Source Sans Pro Black"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38E7CA-F011-496A-90A7-4672BAD8D024}" type="slidenum">
              <a:rPr lang="en-US" smtClean="0"/>
              <a:pPr/>
              <a:t>‹#›</a:t>
            </a:fld>
            <a:endParaRPr lang="en-US"/>
          </a:p>
        </p:txBody>
      </p:sp>
      <p:pic>
        <p:nvPicPr>
          <p:cNvPr id="18" name="Picture 17" descr="Text&#10;&#10;Description automatically generated">
            <a:extLst>
              <a:ext uri="{FF2B5EF4-FFF2-40B4-BE49-F238E27FC236}">
                <a16:creationId xmlns:a16="http://schemas.microsoft.com/office/drawing/2014/main" id="{96AFEF9B-4C83-4321-8CF5-BB3FC5CAC3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4" y="6360160"/>
            <a:ext cx="2184493" cy="447642"/>
          </a:xfrm>
          <a:prstGeom prst="rect">
            <a:avLst/>
          </a:prstGeom>
        </p:spPr>
      </p:pic>
    </p:spTree>
    <p:extLst>
      <p:ext uri="{BB962C8B-B14F-4D97-AF65-F5344CB8AC3E}">
        <p14:creationId xmlns:p14="http://schemas.microsoft.com/office/powerpoint/2010/main" val="31681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24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5F930F-8735-494C-862C-0B316671E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76559-57A3-4EA5-973B-76BEC57F6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0"/>
              </a:defRPr>
            </a:lvl1pPr>
          </a:lstStyle>
          <a:p>
            <a:fld id="{A88119DB-C431-4830-994E-3F4787B9348F}" type="datetime1">
              <a:rPr lang="en-US" smtClean="0"/>
              <a:pPr/>
              <a:t>6/20/2023</a:t>
            </a:fld>
            <a:endParaRPr lang="en-US"/>
          </a:p>
        </p:txBody>
      </p:sp>
      <p:sp>
        <p:nvSpPr>
          <p:cNvPr id="6" name="Slide Number Placeholder 5">
            <a:extLst>
              <a:ext uri="{FF2B5EF4-FFF2-40B4-BE49-F238E27FC236}">
                <a16:creationId xmlns:a16="http://schemas.microsoft.com/office/drawing/2014/main" id="{D44D24B0-3FC7-458E-B07E-58CFA9A16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0"/>
              </a:defRPr>
            </a:lvl1pPr>
          </a:lstStyle>
          <a:p>
            <a:fld id="{6138E7CA-F011-496A-90A7-4672BAD8D024}" type="slidenum">
              <a:rPr lang="en-US" smtClean="0"/>
              <a:pPr/>
              <a:t>‹#›</a:t>
            </a:fld>
            <a:endParaRPr lang="en-US"/>
          </a:p>
        </p:txBody>
      </p:sp>
      <p:sp>
        <p:nvSpPr>
          <p:cNvPr id="7" name="Footer Placeholder 6">
            <a:extLst>
              <a:ext uri="{FF2B5EF4-FFF2-40B4-BE49-F238E27FC236}">
                <a16:creationId xmlns:a16="http://schemas.microsoft.com/office/drawing/2014/main" id="{9071BB8D-CA97-6B8F-01CB-58D4C603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itle Placeholder 7">
            <a:extLst>
              <a:ext uri="{FF2B5EF4-FFF2-40B4-BE49-F238E27FC236}">
                <a16:creationId xmlns:a16="http://schemas.microsoft.com/office/drawing/2014/main" id="{E30FEE36-B910-476C-80D6-34B0664B6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833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3"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 Id="rId5" Type="http://schemas.openxmlformats.org/officeDocument/2006/relationships/hyperlink" Target="https://www.lancastercountywib.com/organizational-integrity/operating-documents" TargetMode="Externa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www.bls.gov/ce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www.bls.gov/ce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www.bls.gov/ce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bls.gov/cew/" TargetMode="Externa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data.census.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2" Type="http://schemas.openxmlformats.org/officeDocument/2006/relationships/hyperlink" Target="mailto:ramiller@edclancaster.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bls.gov/la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ls.gov/la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bls.gov/la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la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jl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bls.gov/cew/"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s://www.bls.gov/c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619936-C5E9-019F-7755-98B191AF6A99}"/>
              </a:ext>
            </a:extLst>
          </p:cNvPr>
          <p:cNvPicPr>
            <a:picLocks noChangeAspect="1"/>
          </p:cNvPicPr>
          <p:nvPr/>
        </p:nvPicPr>
        <p:blipFill>
          <a:blip r:embed="rId2"/>
          <a:stretch>
            <a:fillRect/>
          </a:stretch>
        </p:blipFill>
        <p:spPr>
          <a:xfrm>
            <a:off x="626170" y="808381"/>
            <a:ext cx="4254987" cy="4857201"/>
          </a:xfrm>
          <a:prstGeom prst="rect">
            <a:avLst/>
          </a:prstGeom>
        </p:spPr>
      </p:pic>
      <p:sp>
        <p:nvSpPr>
          <p:cNvPr id="10" name="Subtitle 5">
            <a:extLst>
              <a:ext uri="{FF2B5EF4-FFF2-40B4-BE49-F238E27FC236}">
                <a16:creationId xmlns:a16="http://schemas.microsoft.com/office/drawing/2014/main" id="{F383E6F2-1A12-6418-624A-D67EA42EF653}"/>
              </a:ext>
            </a:extLst>
          </p:cNvPr>
          <p:cNvSpPr txBox="1">
            <a:spLocks/>
          </p:cNvSpPr>
          <p:nvPr/>
        </p:nvSpPr>
        <p:spPr>
          <a:xfrm>
            <a:off x="7284344" y="2451002"/>
            <a:ext cx="3562557" cy="16697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None/>
            </a:pPr>
            <a:r>
              <a:rPr lang="en-US" sz="1400" b="1" i="1">
                <a:latin typeface="Source Sans Pro"/>
                <a:ea typeface="Source Sans Pro"/>
              </a:rPr>
              <a:t>Commissioned By:</a:t>
            </a:r>
            <a:endParaRPr lang="en-US" sz="1400">
              <a:latin typeface="Source Sans Pro"/>
              <a:ea typeface="Source Sans Pro"/>
            </a:endParaRPr>
          </a:p>
          <a:p>
            <a:pPr marL="0" algn="ctr">
              <a:buNone/>
            </a:pPr>
            <a:r>
              <a:rPr lang="en-US" sz="1400" i="1">
                <a:latin typeface="Source Sans Pro"/>
                <a:ea typeface="Source Sans Pro"/>
              </a:rPr>
              <a:t>Lancaster County Workforce</a:t>
            </a:r>
            <a:br>
              <a:rPr lang="en-US" sz="1400" i="1">
                <a:latin typeface="Source Sans Pro"/>
                <a:ea typeface="Source Sans Pro"/>
              </a:rPr>
            </a:br>
            <a:r>
              <a:rPr lang="en-US" sz="1400" i="1">
                <a:latin typeface="Source Sans Pro"/>
                <a:ea typeface="Source Sans Pro"/>
              </a:rPr>
              <a:t>Development Board</a:t>
            </a:r>
            <a:endParaRPr lang="en-US" sz="1400">
              <a:latin typeface="Source Sans Pro"/>
              <a:ea typeface="Source Sans Pro"/>
            </a:endParaRPr>
          </a:p>
          <a:p>
            <a:pPr marL="0" algn="ctr">
              <a:buNone/>
            </a:pPr>
            <a:endParaRPr lang="en-US" sz="1400" b="1" i="1">
              <a:latin typeface="Source Sans Pro"/>
              <a:ea typeface="Source Sans Pro"/>
            </a:endParaRPr>
          </a:p>
          <a:p>
            <a:pPr marL="0" algn="ctr">
              <a:buNone/>
            </a:pPr>
            <a:r>
              <a:rPr lang="en-US" sz="1400" b="1" i="1">
                <a:latin typeface="Source Sans Pro"/>
                <a:ea typeface="Source Sans Pro"/>
              </a:rPr>
              <a:t>Published:</a:t>
            </a:r>
            <a:endParaRPr lang="en-US" sz="1400">
              <a:latin typeface="Source Sans Pro"/>
              <a:ea typeface="Source Sans Pro"/>
            </a:endParaRPr>
          </a:p>
          <a:p>
            <a:pPr marL="0" algn="ctr">
              <a:buNone/>
            </a:pPr>
            <a:r>
              <a:rPr lang="en-US" sz="1400" i="1">
                <a:latin typeface="Source Sans Pro"/>
                <a:ea typeface="Source Sans Pro"/>
              </a:rPr>
              <a:t>May 2023</a:t>
            </a:r>
            <a:endParaRPr lang="en-US" sz="1400">
              <a:latin typeface="Source Sans Pro"/>
              <a:ea typeface="Source Sans Pro"/>
            </a:endParaRPr>
          </a:p>
        </p:txBody>
      </p:sp>
      <p:pic>
        <p:nvPicPr>
          <p:cNvPr id="12" name="Picture 11">
            <a:extLst>
              <a:ext uri="{FF2B5EF4-FFF2-40B4-BE49-F238E27FC236}">
                <a16:creationId xmlns:a16="http://schemas.microsoft.com/office/drawing/2014/main" id="{94CF6299-2E09-5A04-3C78-0702903C750E}"/>
              </a:ext>
            </a:extLst>
          </p:cNvPr>
          <p:cNvPicPr>
            <a:picLocks noChangeAspect="1"/>
          </p:cNvPicPr>
          <p:nvPr/>
        </p:nvPicPr>
        <p:blipFill>
          <a:blip r:embed="rId3"/>
          <a:stretch>
            <a:fillRect/>
          </a:stretch>
        </p:blipFill>
        <p:spPr>
          <a:xfrm>
            <a:off x="758690" y="808382"/>
            <a:ext cx="4254985" cy="4857201"/>
          </a:xfrm>
          <a:prstGeom prst="rect">
            <a:avLst/>
          </a:prstGeom>
        </p:spPr>
      </p:pic>
      <p:sp>
        <p:nvSpPr>
          <p:cNvPr id="14" name="Title 4">
            <a:extLst>
              <a:ext uri="{FF2B5EF4-FFF2-40B4-BE49-F238E27FC236}">
                <a16:creationId xmlns:a16="http://schemas.microsoft.com/office/drawing/2014/main" id="{503DE0FB-F8C2-9F29-6DA5-B452FF2D8713}"/>
              </a:ext>
            </a:extLst>
          </p:cNvPr>
          <p:cNvSpPr txBox="1">
            <a:spLocks/>
          </p:cNvSpPr>
          <p:nvPr/>
        </p:nvSpPr>
        <p:spPr>
          <a:xfrm>
            <a:off x="6005503" y="712817"/>
            <a:ext cx="6120237" cy="110604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000" b="1" i="0" kern="1200">
                <a:solidFill>
                  <a:srgbClr val="1A9894"/>
                </a:solidFill>
                <a:latin typeface="Source Sans Pro" panose="020B0503030403020204" pitchFamily="34" charset="0"/>
                <a:ea typeface="+mj-ea"/>
                <a:cs typeface="+mj-cs"/>
              </a:defRPr>
            </a:lvl1pPr>
          </a:lstStyle>
          <a:p>
            <a:pPr algn="ctr"/>
            <a:r>
              <a:rPr lang="en-US" sz="2800">
                <a:solidFill>
                  <a:schemeClr val="tx1"/>
                </a:solidFill>
                <a:latin typeface="Source Sans Pro"/>
                <a:ea typeface="Source Sans Pro"/>
              </a:rPr>
              <a:t>Current Labor </a:t>
            </a:r>
            <a:endParaRPr lang="en-US" sz="2800">
              <a:solidFill>
                <a:schemeClr val="tx1"/>
              </a:solidFill>
              <a:ea typeface="Source Sans Pro"/>
            </a:endParaRPr>
          </a:p>
          <a:p>
            <a:pPr algn="ctr"/>
            <a:r>
              <a:rPr lang="en-US" sz="2800">
                <a:solidFill>
                  <a:schemeClr val="tx1"/>
                </a:solidFill>
                <a:latin typeface="Source Sans Pro"/>
                <a:ea typeface="Source Sans Pro"/>
              </a:rPr>
              <a:t>Market Trends:</a:t>
            </a:r>
            <a:br>
              <a:rPr lang="en-US" sz="2800"/>
            </a:br>
            <a:br>
              <a:rPr lang="en-US" sz="1100"/>
            </a:br>
            <a:r>
              <a:rPr lang="en-US" sz="2400" b="0" i="1">
                <a:solidFill>
                  <a:schemeClr val="tx1"/>
                </a:solidFill>
                <a:latin typeface="Source Sans Pro"/>
                <a:ea typeface="Source Sans Pro"/>
              </a:rPr>
              <a:t>Lancaster County</a:t>
            </a:r>
          </a:p>
        </p:txBody>
      </p:sp>
      <p:pic>
        <p:nvPicPr>
          <p:cNvPr id="2" name="Picture 1">
            <a:extLst>
              <a:ext uri="{FF2B5EF4-FFF2-40B4-BE49-F238E27FC236}">
                <a16:creationId xmlns:a16="http://schemas.microsoft.com/office/drawing/2014/main" id="{A1D130BB-E8EB-51C1-BA05-13C08DF2BA4B}"/>
              </a:ext>
            </a:extLst>
          </p:cNvPr>
          <p:cNvPicPr>
            <a:picLocks noChangeAspect="1"/>
          </p:cNvPicPr>
          <p:nvPr/>
        </p:nvPicPr>
        <p:blipFill>
          <a:blip r:embed="rId4"/>
          <a:stretch>
            <a:fillRect/>
          </a:stretch>
        </p:blipFill>
        <p:spPr>
          <a:xfrm>
            <a:off x="2242968" y="3103285"/>
            <a:ext cx="1891311" cy="817684"/>
          </a:xfrm>
          <a:prstGeom prst="rect">
            <a:avLst/>
          </a:prstGeom>
        </p:spPr>
      </p:pic>
      <p:sp>
        <p:nvSpPr>
          <p:cNvPr id="3" name="Subtitle 5">
            <a:extLst>
              <a:ext uri="{FF2B5EF4-FFF2-40B4-BE49-F238E27FC236}">
                <a16:creationId xmlns:a16="http://schemas.microsoft.com/office/drawing/2014/main" id="{D791DDEC-B13F-AC31-7C71-8A69A70CFCFE}"/>
              </a:ext>
            </a:extLst>
          </p:cNvPr>
          <p:cNvSpPr txBox="1">
            <a:spLocks/>
          </p:cNvSpPr>
          <p:nvPr/>
        </p:nvSpPr>
        <p:spPr>
          <a:xfrm>
            <a:off x="7240794" y="4723839"/>
            <a:ext cx="3649653" cy="1421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ctr">
              <a:buNone/>
            </a:pPr>
            <a:r>
              <a:rPr lang="en-US" sz="1000" i="1">
                <a:latin typeface="Source Sans Pro"/>
                <a:ea typeface="Source Sans Pro"/>
              </a:rPr>
              <a:t>Equal Opportunity Program/Employer.</a:t>
            </a:r>
          </a:p>
          <a:p>
            <a:pPr marL="0" indent="-457200" algn="ctr">
              <a:buNone/>
            </a:pPr>
            <a:br>
              <a:rPr lang="en-US" sz="1000" i="1">
                <a:latin typeface="Source Sans Pro"/>
                <a:ea typeface="Source Sans Pro"/>
              </a:rPr>
            </a:br>
            <a:r>
              <a:rPr lang="en-US" sz="1000" i="1">
                <a:latin typeface="Source Sans Pro"/>
                <a:ea typeface="Source Sans Pro"/>
              </a:rPr>
              <a:t>Auxiliary aids and services available upon </a:t>
            </a:r>
            <a:br>
              <a:rPr lang="en-US" sz="1000" i="1">
                <a:latin typeface="Source Sans Pro"/>
                <a:ea typeface="Source Sans Pro"/>
              </a:rPr>
            </a:br>
            <a:r>
              <a:rPr lang="en-US" sz="1000" i="1">
                <a:latin typeface="Source Sans Pro"/>
                <a:ea typeface="Source Sans Pro"/>
              </a:rPr>
              <a:t>request to those with disabilities.</a:t>
            </a:r>
          </a:p>
          <a:p>
            <a:pPr marL="0" indent="-457200" algn="ctr">
              <a:buNone/>
            </a:pPr>
            <a:br>
              <a:rPr lang="en-US" sz="1000" i="1">
                <a:latin typeface="Source Sans Pro"/>
                <a:ea typeface="Source Sans Pro"/>
              </a:rPr>
            </a:br>
            <a:r>
              <a:rPr lang="en-US" sz="1000" i="1">
                <a:latin typeface="Source Sans Pro"/>
                <a:ea typeface="Source Sans Pro"/>
              </a:rPr>
              <a:t>Program funded with federal dollars.</a:t>
            </a:r>
            <a:br>
              <a:rPr lang="en-US" sz="1000" i="1">
                <a:latin typeface="Source Sans Pro"/>
                <a:ea typeface="Source Sans Pro"/>
              </a:rPr>
            </a:br>
            <a:r>
              <a:rPr lang="en-US" sz="1000" i="1">
                <a:latin typeface="Source Sans Pro"/>
                <a:ea typeface="Source Sans Pro"/>
              </a:rPr>
              <a:t>For detailed information, see </a:t>
            </a:r>
            <a:r>
              <a:rPr lang="en-US" sz="1000" i="1">
                <a:latin typeface="Source Sans Pro"/>
                <a:ea typeface="Source Sans Pro"/>
                <a:hlinkClick r:id="rId5"/>
              </a:rPr>
              <a:t>https://www.lancastercountywib.com/organizational-integrity/operating-documents</a:t>
            </a:r>
            <a:endParaRPr lang="en-US" sz="1000">
              <a:latin typeface="Source Sans Pro"/>
              <a:ea typeface="Source Sans Pro"/>
            </a:endParaRPr>
          </a:p>
        </p:txBody>
      </p:sp>
    </p:spTree>
    <p:extLst>
      <p:ext uri="{BB962C8B-B14F-4D97-AF65-F5344CB8AC3E}">
        <p14:creationId xmlns:p14="http://schemas.microsoft.com/office/powerpoint/2010/main" val="62854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D805B-8659-CBB7-F351-68081F2D2855}"/>
              </a:ext>
            </a:extLst>
          </p:cNvPr>
          <p:cNvPicPr>
            <a:picLocks noChangeAspect="1"/>
          </p:cNvPicPr>
          <p:nvPr/>
        </p:nvPicPr>
        <p:blipFill rotWithShape="1">
          <a:blip r:embed="rId2">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pic>
        <p:nvPicPr>
          <p:cNvPr id="5" name="Picture 4">
            <a:extLst>
              <a:ext uri="{FF2B5EF4-FFF2-40B4-BE49-F238E27FC236}">
                <a16:creationId xmlns:a16="http://schemas.microsoft.com/office/drawing/2014/main" id="{2FA85EF2-F6AB-5E65-F5EA-90ECE8CEE2C4}"/>
              </a:ext>
            </a:extLst>
          </p:cNvPr>
          <p:cNvPicPr>
            <a:picLocks noChangeAspect="1"/>
          </p:cNvPicPr>
          <p:nvPr/>
        </p:nvPicPr>
        <p:blipFill rotWithShape="1">
          <a:blip r:embed="rId3">
            <a:extLst>
              <a:ext uri="{28A0092B-C50C-407E-A947-70E740481C1C}">
                <a14:useLocalDpi xmlns:a14="http://schemas.microsoft.com/office/drawing/2010/main" val="0"/>
              </a:ext>
            </a:extLst>
          </a:blip>
          <a:srcRect t="-350" b="5942"/>
          <a:stretch/>
        </p:blipFill>
        <p:spPr>
          <a:xfrm>
            <a:off x="420652" y="1145169"/>
            <a:ext cx="5135321" cy="4848127"/>
          </a:xfrm>
          <a:prstGeom prst="rect">
            <a:avLst/>
          </a:prstGeom>
        </p:spPr>
      </p:pic>
      <p:cxnSp>
        <p:nvCxnSpPr>
          <p:cNvPr id="3" name="Straight Arrow Connector 2">
            <a:extLst>
              <a:ext uri="{FF2B5EF4-FFF2-40B4-BE49-F238E27FC236}">
                <a16:creationId xmlns:a16="http://schemas.microsoft.com/office/drawing/2014/main" id="{ED18AF29-ED8D-DF58-7A81-B63C01991926}"/>
              </a:ext>
            </a:extLst>
          </p:cNvPr>
          <p:cNvCxnSpPr>
            <a:cxnSpLocks/>
          </p:cNvCxnSpPr>
          <p:nvPr/>
        </p:nvCxnSpPr>
        <p:spPr>
          <a:xfrm>
            <a:off x="1436914" y="1844394"/>
            <a:ext cx="3544010" cy="468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B50399-7FAB-3833-6CDE-4F16E2733ABA}"/>
              </a:ext>
            </a:extLst>
          </p:cNvPr>
          <p:cNvSpPr txBox="1"/>
          <p:nvPr/>
        </p:nvSpPr>
        <p:spPr>
          <a:xfrm>
            <a:off x="2758022" y="1623207"/>
            <a:ext cx="612668" cy="307777"/>
          </a:xfrm>
          <a:prstGeom prst="rect">
            <a:avLst/>
          </a:prstGeom>
          <a:noFill/>
        </p:spPr>
        <p:txBody>
          <a:bodyPr wrap="none" rtlCol="0">
            <a:spAutoFit/>
          </a:bodyPr>
          <a:lstStyle/>
          <a:p>
            <a:r>
              <a:rPr lang="en-US" sz="1400" dirty="0">
                <a:solidFill>
                  <a:srgbClr val="FF0000"/>
                </a:solidFill>
                <a:latin typeface="Source Sans Pro" panose="020B0503030403020204" pitchFamily="34" charset="0"/>
              </a:rPr>
              <a:t>-0.5%</a:t>
            </a:r>
          </a:p>
        </p:txBody>
      </p:sp>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0428669" cy="941832"/>
          </a:xfrm>
        </p:spPr>
        <p:txBody>
          <a:bodyPr/>
          <a:lstStyle/>
          <a:p>
            <a:r>
              <a:rPr lang="en-US" sz="2400" b="0" i="1" dirty="0"/>
              <a:t>Key Sector Focus:</a:t>
            </a:r>
            <a:r>
              <a:rPr lang="en-US" sz="2800" b="0" i="1" dirty="0"/>
              <a:t> </a:t>
            </a:r>
            <a:r>
              <a:rPr lang="en-US" sz="2800" b="0" dirty="0"/>
              <a:t>Lancaster County </a:t>
            </a:r>
            <a:r>
              <a:rPr lang="en-US" sz="2800" dirty="0"/>
              <a:t>Education &amp; Health Services</a:t>
            </a:r>
            <a:r>
              <a:rPr lang="en-US" sz="2400" b="0" i="1" dirty="0"/>
              <a:t> (Q3)</a:t>
            </a:r>
            <a:r>
              <a:rPr lang="en-US" sz="2800" dirty="0"/>
              <a:t> </a:t>
            </a:r>
            <a:endParaRPr lang="en-US" sz="2800" b="0" i="1" dirty="0"/>
          </a:p>
        </p:txBody>
      </p:sp>
      <p:cxnSp>
        <p:nvCxnSpPr>
          <p:cNvPr id="34" name="Straight Arrow Connector 33">
            <a:extLst>
              <a:ext uri="{FF2B5EF4-FFF2-40B4-BE49-F238E27FC236}">
                <a16:creationId xmlns:a16="http://schemas.microsoft.com/office/drawing/2014/main" id="{04D0CECE-3EC5-FA8F-9991-D23AC152D446}"/>
              </a:ext>
            </a:extLst>
          </p:cNvPr>
          <p:cNvCxnSpPr>
            <a:cxnSpLocks/>
          </p:cNvCxnSpPr>
          <p:nvPr/>
        </p:nvCxnSpPr>
        <p:spPr>
          <a:xfrm flipV="1">
            <a:off x="7582137" y="1853605"/>
            <a:ext cx="3555369" cy="68513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32E682-FECB-DE63-1DB1-C766B87A3368}"/>
              </a:ext>
            </a:extLst>
          </p:cNvPr>
          <p:cNvSpPr txBox="1"/>
          <p:nvPr/>
        </p:nvSpPr>
        <p:spPr>
          <a:xfrm rot="20785897">
            <a:off x="8861861" y="1949883"/>
            <a:ext cx="736099" cy="307777"/>
          </a:xfrm>
          <a:prstGeom prst="rect">
            <a:avLst/>
          </a:prstGeom>
          <a:noFill/>
        </p:spPr>
        <p:txBody>
          <a:bodyPr wrap="none" rtlCol="0">
            <a:spAutoFit/>
          </a:bodyPr>
          <a:lstStyle/>
          <a:p>
            <a:r>
              <a:rPr lang="en-US" sz="1400">
                <a:solidFill>
                  <a:schemeClr val="accent6"/>
                </a:solidFill>
                <a:latin typeface="Source Sans Pro" panose="020B0503030403020204" pitchFamily="34" charset="0"/>
              </a:rPr>
              <a:t>+25.6%</a:t>
            </a:r>
          </a:p>
        </p:txBody>
      </p:sp>
      <p:sp>
        <p:nvSpPr>
          <p:cNvPr id="2" name="TextBox 1">
            <a:extLst>
              <a:ext uri="{FF2B5EF4-FFF2-40B4-BE49-F238E27FC236}">
                <a16:creationId xmlns:a16="http://schemas.microsoft.com/office/drawing/2014/main" id="{B8CB506B-8C2B-096D-C54F-C27BF68FC926}"/>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165824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882144-C53B-9CA1-422F-9E7D25AFB737}"/>
              </a:ext>
            </a:extLst>
          </p:cNvPr>
          <p:cNvPicPr>
            <a:picLocks noChangeAspect="1"/>
          </p:cNvPicPr>
          <p:nvPr/>
        </p:nvPicPr>
        <p:blipFill rotWithShape="1">
          <a:blip r:embed="rId2">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pic>
        <p:nvPicPr>
          <p:cNvPr id="8" name="Picture 7">
            <a:extLst>
              <a:ext uri="{FF2B5EF4-FFF2-40B4-BE49-F238E27FC236}">
                <a16:creationId xmlns:a16="http://schemas.microsoft.com/office/drawing/2014/main" id="{15386C46-A4E9-6BCC-AB34-EAE8A9369CD7}"/>
              </a:ext>
            </a:extLst>
          </p:cNvPr>
          <p:cNvPicPr>
            <a:picLocks noChangeAspect="1"/>
          </p:cNvPicPr>
          <p:nvPr/>
        </p:nvPicPr>
        <p:blipFill rotWithShape="1">
          <a:blip r:embed="rId3">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cxnSp>
        <p:nvCxnSpPr>
          <p:cNvPr id="3" name="Straight Arrow Connector 2">
            <a:extLst>
              <a:ext uri="{FF2B5EF4-FFF2-40B4-BE49-F238E27FC236}">
                <a16:creationId xmlns:a16="http://schemas.microsoft.com/office/drawing/2014/main" id="{ED18AF29-ED8D-DF58-7A81-B63C01991926}"/>
              </a:ext>
            </a:extLst>
          </p:cNvPr>
          <p:cNvCxnSpPr>
            <a:cxnSpLocks/>
          </p:cNvCxnSpPr>
          <p:nvPr/>
        </p:nvCxnSpPr>
        <p:spPr>
          <a:xfrm>
            <a:off x="1429230" y="1822425"/>
            <a:ext cx="3550024" cy="175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B50399-7FAB-3833-6CDE-4F16E2733ABA}"/>
              </a:ext>
            </a:extLst>
          </p:cNvPr>
          <p:cNvSpPr txBox="1"/>
          <p:nvPr/>
        </p:nvSpPr>
        <p:spPr>
          <a:xfrm rot="157363">
            <a:off x="2732661" y="1614022"/>
            <a:ext cx="612668" cy="307777"/>
          </a:xfrm>
          <a:prstGeom prst="rect">
            <a:avLst/>
          </a:prstGeom>
          <a:noFill/>
        </p:spPr>
        <p:txBody>
          <a:bodyPr wrap="none" rtlCol="0">
            <a:spAutoFit/>
          </a:bodyPr>
          <a:lstStyle/>
          <a:p>
            <a:r>
              <a:rPr lang="en-US" sz="1400" dirty="0">
                <a:solidFill>
                  <a:srgbClr val="FF0000"/>
                </a:solidFill>
                <a:latin typeface="Source Sans Pro" panose="020B0503030403020204" pitchFamily="34" charset="0"/>
              </a:rPr>
              <a:t>-4.5%</a:t>
            </a:r>
          </a:p>
        </p:txBody>
      </p:sp>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0428669" cy="941832"/>
          </a:xfrm>
        </p:spPr>
        <p:txBody>
          <a:bodyPr/>
          <a:lstStyle/>
          <a:p>
            <a:r>
              <a:rPr lang="en-US" sz="2400" b="0" i="1" dirty="0"/>
              <a:t>Key Sector Focus:</a:t>
            </a:r>
            <a:r>
              <a:rPr lang="en-US" sz="2800" b="0" i="1" dirty="0"/>
              <a:t> </a:t>
            </a:r>
            <a:r>
              <a:rPr lang="en-US" sz="2800" b="0" dirty="0"/>
              <a:t>Lancaster County </a:t>
            </a:r>
            <a:r>
              <a:rPr lang="en-US" sz="2800" dirty="0"/>
              <a:t>Leisure &amp; Hospitality</a:t>
            </a:r>
            <a:r>
              <a:rPr lang="en-US" sz="2400" b="0" i="1" dirty="0"/>
              <a:t> (Q3)</a:t>
            </a:r>
            <a:endParaRPr lang="en-US" sz="2800" b="0" i="1" dirty="0"/>
          </a:p>
        </p:txBody>
      </p:sp>
      <p:cxnSp>
        <p:nvCxnSpPr>
          <p:cNvPr id="34" name="Straight Arrow Connector 33">
            <a:extLst>
              <a:ext uri="{FF2B5EF4-FFF2-40B4-BE49-F238E27FC236}">
                <a16:creationId xmlns:a16="http://schemas.microsoft.com/office/drawing/2014/main" id="{04D0CECE-3EC5-FA8F-9991-D23AC152D446}"/>
              </a:ext>
            </a:extLst>
          </p:cNvPr>
          <p:cNvCxnSpPr>
            <a:cxnSpLocks/>
          </p:cNvCxnSpPr>
          <p:nvPr/>
        </p:nvCxnSpPr>
        <p:spPr>
          <a:xfrm flipV="1">
            <a:off x="7521403" y="1913391"/>
            <a:ext cx="3608497" cy="69525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32E682-FECB-DE63-1DB1-C766B87A3368}"/>
              </a:ext>
            </a:extLst>
          </p:cNvPr>
          <p:cNvSpPr txBox="1"/>
          <p:nvPr/>
        </p:nvSpPr>
        <p:spPr>
          <a:xfrm rot="20951078">
            <a:off x="8815073" y="2037166"/>
            <a:ext cx="736099" cy="307777"/>
          </a:xfrm>
          <a:prstGeom prst="rect">
            <a:avLst/>
          </a:prstGeom>
          <a:noFill/>
        </p:spPr>
        <p:txBody>
          <a:bodyPr wrap="none" rtlCol="0">
            <a:spAutoFit/>
          </a:bodyPr>
          <a:lstStyle/>
          <a:p>
            <a:r>
              <a:rPr lang="en-US" sz="1400" dirty="0">
                <a:solidFill>
                  <a:schemeClr val="accent6"/>
                </a:solidFill>
                <a:latin typeface="Source Sans Pro" panose="020B0503030403020204" pitchFamily="34" charset="0"/>
              </a:rPr>
              <a:t>+28.2%</a:t>
            </a:r>
          </a:p>
        </p:txBody>
      </p:sp>
      <p:sp>
        <p:nvSpPr>
          <p:cNvPr id="2" name="TextBox 1">
            <a:extLst>
              <a:ext uri="{FF2B5EF4-FFF2-40B4-BE49-F238E27FC236}">
                <a16:creationId xmlns:a16="http://schemas.microsoft.com/office/drawing/2014/main" id="{22DC3055-F412-78D4-E2C3-3D461616B17E}"/>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46643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0428669" cy="941832"/>
          </a:xfrm>
        </p:spPr>
        <p:txBody>
          <a:bodyPr/>
          <a:lstStyle/>
          <a:p>
            <a:r>
              <a:rPr lang="en-US" sz="2400" b="0" i="1" dirty="0"/>
              <a:t>Key Sector Comparison:</a:t>
            </a:r>
            <a:r>
              <a:rPr lang="en-US" sz="2800" b="0" i="1" dirty="0"/>
              <a:t> </a:t>
            </a:r>
            <a:r>
              <a:rPr lang="en-US" sz="2800" b="0" dirty="0"/>
              <a:t>Lancaster County </a:t>
            </a:r>
            <a:r>
              <a:rPr lang="en-US" sz="2800" dirty="0"/>
              <a:t>Employment &amp; Wages</a:t>
            </a:r>
            <a:r>
              <a:rPr lang="en-US" sz="2400" b="0" i="1" dirty="0"/>
              <a:t> (Q3)</a:t>
            </a:r>
            <a:endParaRPr lang="en-US" sz="2800" b="0" i="1" dirty="0"/>
          </a:p>
        </p:txBody>
      </p:sp>
      <p:sp>
        <p:nvSpPr>
          <p:cNvPr id="2" name="TextBox 1">
            <a:extLst>
              <a:ext uri="{FF2B5EF4-FFF2-40B4-BE49-F238E27FC236}">
                <a16:creationId xmlns:a16="http://schemas.microsoft.com/office/drawing/2014/main" id="{2F91C75C-001E-EBF8-12AD-D0ED607B5AE9}"/>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pic>
        <p:nvPicPr>
          <p:cNvPr id="3" name="Picture 2">
            <a:extLst>
              <a:ext uri="{FF2B5EF4-FFF2-40B4-BE49-F238E27FC236}">
                <a16:creationId xmlns:a16="http://schemas.microsoft.com/office/drawing/2014/main" id="{237338FE-0A36-4BBE-DD5A-EC99132FBD8E}"/>
              </a:ext>
            </a:extLst>
          </p:cNvPr>
          <p:cNvPicPr>
            <a:picLocks noChangeAspect="1"/>
          </p:cNvPicPr>
          <p:nvPr/>
        </p:nvPicPr>
        <p:blipFill rotWithShape="1">
          <a:blip r:embed="rId4">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pic>
        <p:nvPicPr>
          <p:cNvPr id="4" name="Picture 3">
            <a:extLst>
              <a:ext uri="{FF2B5EF4-FFF2-40B4-BE49-F238E27FC236}">
                <a16:creationId xmlns:a16="http://schemas.microsoft.com/office/drawing/2014/main" id="{C0A702BD-67AE-9209-5FA5-92569EC7EA01}"/>
              </a:ext>
            </a:extLst>
          </p:cNvPr>
          <p:cNvPicPr>
            <a:picLocks noChangeAspect="1"/>
          </p:cNvPicPr>
          <p:nvPr/>
        </p:nvPicPr>
        <p:blipFill rotWithShape="1">
          <a:blip r:embed="rId5">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spTree>
    <p:extLst>
      <p:ext uri="{BB962C8B-B14F-4D97-AF65-F5344CB8AC3E}">
        <p14:creationId xmlns:p14="http://schemas.microsoft.com/office/powerpoint/2010/main" val="60713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3F50E-1CD7-ADA7-E957-01DB0D777D67}"/>
              </a:ext>
            </a:extLst>
          </p:cNvPr>
          <p:cNvPicPr>
            <a:picLocks noChangeAspect="1"/>
          </p:cNvPicPr>
          <p:nvPr/>
        </p:nvPicPr>
        <p:blipFill rotWithShape="1">
          <a:blip r:embed="rId2">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0428669" cy="941832"/>
          </a:xfrm>
        </p:spPr>
        <p:txBody>
          <a:bodyPr/>
          <a:lstStyle/>
          <a:p>
            <a:r>
              <a:rPr lang="en-US" sz="2400" b="0" i="1"/>
              <a:t>Regional Comparison of Key Sectors:</a:t>
            </a:r>
            <a:r>
              <a:rPr lang="en-US" sz="2800" b="0" i="1"/>
              <a:t> </a:t>
            </a:r>
            <a:r>
              <a:rPr lang="en-US" sz="2800"/>
              <a:t>Manufacturing</a:t>
            </a:r>
            <a:r>
              <a:rPr lang="en-US" sz="2400" b="0" i="1"/>
              <a:t> (Q3)</a:t>
            </a:r>
            <a:endParaRPr lang="en-US" sz="2800" b="0" i="1"/>
          </a:p>
        </p:txBody>
      </p:sp>
      <p:sp>
        <p:nvSpPr>
          <p:cNvPr id="3" name="TextBox 2">
            <a:extLst>
              <a:ext uri="{FF2B5EF4-FFF2-40B4-BE49-F238E27FC236}">
                <a16:creationId xmlns:a16="http://schemas.microsoft.com/office/drawing/2014/main" id="{4E10EED4-C770-D3E6-EBF7-81A583A1BE96}"/>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pic>
        <p:nvPicPr>
          <p:cNvPr id="2" name="Picture 1">
            <a:extLst>
              <a:ext uri="{FF2B5EF4-FFF2-40B4-BE49-F238E27FC236}">
                <a16:creationId xmlns:a16="http://schemas.microsoft.com/office/drawing/2014/main" id="{323F1D84-AA08-8B27-8CD1-3886BD8D8D9A}"/>
              </a:ext>
            </a:extLst>
          </p:cNvPr>
          <p:cNvPicPr>
            <a:picLocks noChangeAspect="1"/>
          </p:cNvPicPr>
          <p:nvPr/>
        </p:nvPicPr>
        <p:blipFill rotWithShape="1">
          <a:blip r:embed="rId4">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spTree>
    <p:extLst>
      <p:ext uri="{BB962C8B-B14F-4D97-AF65-F5344CB8AC3E}">
        <p14:creationId xmlns:p14="http://schemas.microsoft.com/office/powerpoint/2010/main" val="15585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6E6AD4-C4F7-75D8-806B-D652301BE110}"/>
              </a:ext>
            </a:extLst>
          </p:cNvPr>
          <p:cNvPicPr>
            <a:picLocks noChangeAspect="1"/>
          </p:cNvPicPr>
          <p:nvPr/>
        </p:nvPicPr>
        <p:blipFill rotWithShape="1">
          <a:blip r:embed="rId2">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pic>
        <p:nvPicPr>
          <p:cNvPr id="4" name="Picture 3">
            <a:extLst>
              <a:ext uri="{FF2B5EF4-FFF2-40B4-BE49-F238E27FC236}">
                <a16:creationId xmlns:a16="http://schemas.microsoft.com/office/drawing/2014/main" id="{BBE2A6B0-E6C0-5F88-43F7-649DC85C78DF}"/>
              </a:ext>
            </a:extLst>
          </p:cNvPr>
          <p:cNvPicPr>
            <a:picLocks noChangeAspect="1"/>
          </p:cNvPicPr>
          <p:nvPr/>
        </p:nvPicPr>
        <p:blipFill rotWithShape="1">
          <a:blip r:embed="rId3">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592" y="286440"/>
            <a:ext cx="12192000" cy="941832"/>
          </a:xfrm>
        </p:spPr>
        <p:txBody>
          <a:bodyPr/>
          <a:lstStyle/>
          <a:p>
            <a:r>
              <a:rPr lang="en-US" sz="2400" b="0" i="1"/>
              <a:t>Regional Comparison of Key Sectors:</a:t>
            </a:r>
            <a:r>
              <a:rPr lang="en-US" sz="2800" b="0" i="1"/>
              <a:t> </a:t>
            </a:r>
            <a:r>
              <a:rPr lang="en-US" sz="2800"/>
              <a:t>Professional &amp; Business Services</a:t>
            </a:r>
            <a:r>
              <a:rPr lang="en-US" sz="2400" b="0" i="1"/>
              <a:t> (Q3)</a:t>
            </a:r>
            <a:endParaRPr lang="en-US" sz="2800" b="0" i="1"/>
          </a:p>
        </p:txBody>
      </p:sp>
      <p:sp>
        <p:nvSpPr>
          <p:cNvPr id="2" name="TextBox 1">
            <a:extLst>
              <a:ext uri="{FF2B5EF4-FFF2-40B4-BE49-F238E27FC236}">
                <a16:creationId xmlns:a16="http://schemas.microsoft.com/office/drawing/2014/main" id="{D092A6E2-3081-7830-FF6C-C4192FDBF49E}"/>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46038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0D249-738E-06CF-7033-5FE09BBDDCCD}"/>
              </a:ext>
            </a:extLst>
          </p:cNvPr>
          <p:cNvPicPr>
            <a:picLocks noChangeAspect="1"/>
          </p:cNvPicPr>
          <p:nvPr/>
        </p:nvPicPr>
        <p:blipFill rotWithShape="1">
          <a:blip r:embed="rId2">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1606358" cy="941832"/>
          </a:xfrm>
        </p:spPr>
        <p:txBody>
          <a:bodyPr/>
          <a:lstStyle/>
          <a:p>
            <a:r>
              <a:rPr lang="en-US" sz="2400" b="0" i="1"/>
              <a:t>Regional Comparison of Key Sectors:</a:t>
            </a:r>
            <a:r>
              <a:rPr lang="en-US" sz="2800" b="0" i="1"/>
              <a:t> </a:t>
            </a:r>
            <a:r>
              <a:rPr lang="en-US" sz="2800"/>
              <a:t>Education &amp; Health Services </a:t>
            </a:r>
            <a:r>
              <a:rPr lang="en-US" sz="2400" b="0" i="1"/>
              <a:t>(Q3)</a:t>
            </a:r>
            <a:endParaRPr lang="en-US" sz="2800" b="0" i="1"/>
          </a:p>
        </p:txBody>
      </p:sp>
      <p:sp>
        <p:nvSpPr>
          <p:cNvPr id="2" name="TextBox 1">
            <a:extLst>
              <a:ext uri="{FF2B5EF4-FFF2-40B4-BE49-F238E27FC236}">
                <a16:creationId xmlns:a16="http://schemas.microsoft.com/office/drawing/2014/main" id="{88401421-9342-BC4A-3739-0AE8360B921A}"/>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pic>
        <p:nvPicPr>
          <p:cNvPr id="4" name="Picture 3">
            <a:extLst>
              <a:ext uri="{FF2B5EF4-FFF2-40B4-BE49-F238E27FC236}">
                <a16:creationId xmlns:a16="http://schemas.microsoft.com/office/drawing/2014/main" id="{4AE3B8A9-CDC6-9CCD-3004-94D43A976476}"/>
              </a:ext>
            </a:extLst>
          </p:cNvPr>
          <p:cNvPicPr>
            <a:picLocks noChangeAspect="1"/>
          </p:cNvPicPr>
          <p:nvPr/>
        </p:nvPicPr>
        <p:blipFill rotWithShape="1">
          <a:blip r:embed="rId4">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spTree>
    <p:extLst>
      <p:ext uri="{BB962C8B-B14F-4D97-AF65-F5344CB8AC3E}">
        <p14:creationId xmlns:p14="http://schemas.microsoft.com/office/powerpoint/2010/main" val="395045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76463-4FC1-13ED-9D12-A2C319AC44A3}"/>
              </a:ext>
            </a:extLst>
          </p:cNvPr>
          <p:cNvPicPr>
            <a:picLocks noChangeAspect="1"/>
          </p:cNvPicPr>
          <p:nvPr/>
        </p:nvPicPr>
        <p:blipFill rotWithShape="1">
          <a:blip r:embed="rId2">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1606358" cy="941832"/>
          </a:xfrm>
        </p:spPr>
        <p:txBody>
          <a:bodyPr/>
          <a:lstStyle/>
          <a:p>
            <a:r>
              <a:rPr lang="en-US" sz="2400" b="0" i="1"/>
              <a:t>Regional Comparison of Key Sectors:</a:t>
            </a:r>
            <a:r>
              <a:rPr lang="en-US" sz="2800" b="0" i="1"/>
              <a:t> </a:t>
            </a:r>
            <a:r>
              <a:rPr lang="en-US" sz="2800"/>
              <a:t>Leisure &amp; Hospitality</a:t>
            </a:r>
            <a:r>
              <a:rPr lang="en-US" sz="2400" b="0" i="1"/>
              <a:t> (Q3)</a:t>
            </a:r>
            <a:endParaRPr lang="en-US" sz="2800" b="0" i="1"/>
          </a:p>
        </p:txBody>
      </p:sp>
      <p:sp>
        <p:nvSpPr>
          <p:cNvPr id="2" name="TextBox 1">
            <a:extLst>
              <a:ext uri="{FF2B5EF4-FFF2-40B4-BE49-F238E27FC236}">
                <a16:creationId xmlns:a16="http://schemas.microsoft.com/office/drawing/2014/main" id="{71497A27-DD10-AF4B-6437-2C40D1EFC74F}"/>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pic>
        <p:nvPicPr>
          <p:cNvPr id="4" name="Picture 3">
            <a:extLst>
              <a:ext uri="{FF2B5EF4-FFF2-40B4-BE49-F238E27FC236}">
                <a16:creationId xmlns:a16="http://schemas.microsoft.com/office/drawing/2014/main" id="{3D5D8A82-A269-E852-66FF-DC146E425026}"/>
              </a:ext>
            </a:extLst>
          </p:cNvPr>
          <p:cNvPicPr>
            <a:picLocks noChangeAspect="1"/>
          </p:cNvPicPr>
          <p:nvPr/>
        </p:nvPicPr>
        <p:blipFill rotWithShape="1">
          <a:blip r:embed="rId4">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spTree>
    <p:extLst>
      <p:ext uri="{BB962C8B-B14F-4D97-AF65-F5344CB8AC3E}">
        <p14:creationId xmlns:p14="http://schemas.microsoft.com/office/powerpoint/2010/main" val="253827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5DD32A-0007-FC2F-F656-228B959936A8}"/>
              </a:ext>
            </a:extLst>
          </p:cNvPr>
          <p:cNvPicPr>
            <a:picLocks noChangeAspect="1"/>
          </p:cNvPicPr>
          <p:nvPr/>
        </p:nvPicPr>
        <p:blipFill rotWithShape="1">
          <a:blip r:embed="rId3">
            <a:extLst>
              <a:ext uri="{28A0092B-C50C-407E-A947-70E740481C1C}">
                <a14:useLocalDpi xmlns:a14="http://schemas.microsoft.com/office/drawing/2010/main" val="0"/>
              </a:ext>
            </a:extLst>
          </a:blip>
          <a:srcRect b="6676"/>
          <a:stretch/>
        </p:blipFill>
        <p:spPr>
          <a:xfrm>
            <a:off x="6576391" y="1145169"/>
            <a:ext cx="5194958" cy="4848127"/>
          </a:xfrm>
          <a:prstGeom prst="rect">
            <a:avLst/>
          </a:prstGeom>
        </p:spPr>
      </p:pic>
      <p:pic>
        <p:nvPicPr>
          <p:cNvPr id="4" name="Picture 3">
            <a:extLst>
              <a:ext uri="{FF2B5EF4-FFF2-40B4-BE49-F238E27FC236}">
                <a16:creationId xmlns:a16="http://schemas.microsoft.com/office/drawing/2014/main" id="{4F22B89B-18FC-8C13-6B96-19CB793D60BE}"/>
              </a:ext>
            </a:extLst>
          </p:cNvPr>
          <p:cNvPicPr>
            <a:picLocks noChangeAspect="1"/>
          </p:cNvPicPr>
          <p:nvPr/>
        </p:nvPicPr>
        <p:blipFill rotWithShape="1">
          <a:blip r:embed="rId4">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0428669" cy="941832"/>
          </a:xfrm>
        </p:spPr>
        <p:txBody>
          <a:bodyPr/>
          <a:lstStyle/>
          <a:p>
            <a:r>
              <a:rPr lang="en-US" sz="2400" b="0" i="1" dirty="0"/>
              <a:t>Regional Comparison:</a:t>
            </a:r>
            <a:r>
              <a:rPr lang="en-US" sz="2800" b="0" i="1" dirty="0"/>
              <a:t> </a:t>
            </a:r>
            <a:r>
              <a:rPr lang="en-US" sz="2800" dirty="0"/>
              <a:t>Employment &amp; Wages</a:t>
            </a:r>
            <a:r>
              <a:rPr lang="en-US" sz="2400" b="0" i="1" dirty="0"/>
              <a:t> (Q3)</a:t>
            </a:r>
            <a:endParaRPr lang="en-US" sz="2800" b="0" i="1" dirty="0"/>
          </a:p>
        </p:txBody>
      </p:sp>
      <p:sp>
        <p:nvSpPr>
          <p:cNvPr id="2" name="TextBox 1">
            <a:extLst>
              <a:ext uri="{FF2B5EF4-FFF2-40B4-BE49-F238E27FC236}">
                <a16:creationId xmlns:a16="http://schemas.microsoft.com/office/drawing/2014/main" id="{2F91C75C-001E-EBF8-12AD-D0ED607B5AE9}"/>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252057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0137AD-31F2-EE88-1911-E7C968352AA9}"/>
              </a:ext>
            </a:extLst>
          </p:cNvPr>
          <p:cNvSpPr>
            <a:spLocks noGrp="1"/>
          </p:cNvSpPr>
          <p:nvPr>
            <p:ph type="title"/>
          </p:nvPr>
        </p:nvSpPr>
        <p:spPr>
          <a:xfrm>
            <a:off x="164989" y="286440"/>
            <a:ext cx="11827466" cy="454965"/>
          </a:xfrm>
        </p:spPr>
        <p:txBody>
          <a:bodyPr/>
          <a:lstStyle/>
          <a:p>
            <a:r>
              <a:rPr lang="en-US" sz="2800" dirty="0"/>
              <a:t>Lancaster County Population by Age Group </a:t>
            </a:r>
            <a:r>
              <a:rPr lang="en-US" sz="2400" b="0" i="1" dirty="0"/>
              <a:t>(2000, 2010 &amp; 2020)</a:t>
            </a:r>
            <a:endParaRPr lang="en-US" sz="2800" b="0" i="1" dirty="0"/>
          </a:p>
        </p:txBody>
      </p:sp>
      <p:sp>
        <p:nvSpPr>
          <p:cNvPr id="16" name="TextBox 15">
            <a:extLst>
              <a:ext uri="{FF2B5EF4-FFF2-40B4-BE49-F238E27FC236}">
                <a16:creationId xmlns:a16="http://schemas.microsoft.com/office/drawing/2014/main" id="{09E109E6-22F8-434C-A67F-7FDF2D602012}"/>
              </a:ext>
            </a:extLst>
          </p:cNvPr>
          <p:cNvSpPr txBox="1"/>
          <p:nvPr/>
        </p:nvSpPr>
        <p:spPr>
          <a:xfrm>
            <a:off x="199545" y="1197864"/>
            <a:ext cx="2672864" cy="2451953"/>
          </a:xfrm>
          <a:prstGeom prst="rect">
            <a:avLst/>
          </a:prstGeom>
          <a:noFill/>
        </p:spPr>
        <p:txBody>
          <a:bodyPr wrap="square" anchor="t">
            <a:spAutoFit/>
          </a:bodyPr>
          <a:lstStyle/>
          <a:p>
            <a:pPr marL="285750" indent="-285750">
              <a:lnSpc>
                <a:spcPts val="2240"/>
              </a:lnSpc>
              <a:spcBef>
                <a:spcPts val="1200"/>
              </a:spcBef>
              <a:spcAft>
                <a:spcPts val="1800"/>
              </a:spcAft>
              <a:buClr>
                <a:srgbClr val="1A9894"/>
              </a:buClr>
              <a:buFont typeface="System Font Regular"/>
              <a:buChar char="»"/>
            </a:pPr>
            <a:r>
              <a:rPr lang="en-US" sz="1700" dirty="0">
                <a:solidFill>
                  <a:srgbClr val="3B3B3C"/>
                </a:solidFill>
                <a:latin typeface="Source Sans Pro" panose="020B0503030403020204" pitchFamily="34" charset="0"/>
                <a:cs typeface="Calibri"/>
              </a:rPr>
              <a:t>Share of Lancaster’s population 55+ increased from 23% in 2000 to 31% in 2020.</a:t>
            </a:r>
          </a:p>
          <a:p>
            <a:pPr marL="285750" indent="-285750">
              <a:lnSpc>
                <a:spcPts val="2240"/>
              </a:lnSpc>
              <a:spcBef>
                <a:spcPts val="1200"/>
              </a:spcBef>
              <a:spcAft>
                <a:spcPts val="1800"/>
              </a:spcAft>
              <a:buClr>
                <a:srgbClr val="1A9894"/>
              </a:buClr>
              <a:buFont typeface="System Font Regular"/>
              <a:buChar char="»"/>
            </a:pPr>
            <a:r>
              <a:rPr lang="en-US" sz="1700" dirty="0">
                <a:solidFill>
                  <a:srgbClr val="3B3B3C"/>
                </a:solidFill>
                <a:latin typeface="Source Sans Pro" panose="020B0503030403020204" pitchFamily="34" charset="0"/>
                <a:cs typeface="Calibri"/>
              </a:rPr>
              <a:t>25% of full-time workers in Lancaster County are 55+ years old.</a:t>
            </a:r>
          </a:p>
        </p:txBody>
      </p:sp>
      <p:pic>
        <p:nvPicPr>
          <p:cNvPr id="5" name="Picture 4" descr="Chart, bar chart&#10;&#10;Description automatically generated">
            <a:extLst>
              <a:ext uri="{FF2B5EF4-FFF2-40B4-BE49-F238E27FC236}">
                <a16:creationId xmlns:a16="http://schemas.microsoft.com/office/drawing/2014/main" id="{51D5FBD5-D023-625F-1A73-24F582CDA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51" y="939144"/>
            <a:ext cx="7793790" cy="5412355"/>
          </a:xfrm>
          <a:prstGeom prst="rect">
            <a:avLst/>
          </a:prstGeom>
        </p:spPr>
      </p:pic>
      <p:sp>
        <p:nvSpPr>
          <p:cNvPr id="6" name="TextBox 5">
            <a:extLst>
              <a:ext uri="{FF2B5EF4-FFF2-40B4-BE49-F238E27FC236}">
                <a16:creationId xmlns:a16="http://schemas.microsoft.com/office/drawing/2014/main" id="{F2AECEA0-A3B0-56CE-7D95-AAC8F46B90DB}"/>
              </a:ext>
            </a:extLst>
          </p:cNvPr>
          <p:cNvSpPr txBox="1"/>
          <p:nvPr/>
        </p:nvSpPr>
        <p:spPr>
          <a:xfrm>
            <a:off x="3355970" y="6445401"/>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Census Bureau, “2021 American Community Survey”; </a:t>
            </a:r>
            <a:r>
              <a:rPr lang="en-US" sz="1100" i="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data.census.gov</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154310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4F37F6-74A1-3504-5886-B38B1BC8A008}"/>
              </a:ext>
            </a:extLst>
          </p:cNvPr>
          <p:cNvPicPr>
            <a:picLocks noChangeAspect="1"/>
          </p:cNvPicPr>
          <p:nvPr/>
        </p:nvPicPr>
        <p:blipFill>
          <a:blip r:embed="rId3"/>
          <a:stretch>
            <a:fillRect/>
          </a:stretch>
        </p:blipFill>
        <p:spPr>
          <a:xfrm>
            <a:off x="376053" y="940498"/>
            <a:ext cx="2344831" cy="1012136"/>
          </a:xfrm>
          <a:prstGeom prst="rect">
            <a:avLst/>
          </a:prstGeom>
        </p:spPr>
      </p:pic>
      <p:sp>
        <p:nvSpPr>
          <p:cNvPr id="8" name="Title 7">
            <a:extLst>
              <a:ext uri="{FF2B5EF4-FFF2-40B4-BE49-F238E27FC236}">
                <a16:creationId xmlns:a16="http://schemas.microsoft.com/office/drawing/2014/main" id="{4E1688CA-71C6-BE17-82B5-99259F2F41C4}"/>
              </a:ext>
            </a:extLst>
          </p:cNvPr>
          <p:cNvSpPr txBox="1">
            <a:spLocks/>
          </p:cNvSpPr>
          <p:nvPr/>
        </p:nvSpPr>
        <p:spPr>
          <a:xfrm>
            <a:off x="164989" y="286440"/>
            <a:ext cx="11827466" cy="454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1A9894"/>
                </a:solidFill>
                <a:latin typeface="Source Sans Pro" panose="020B0503030403020204" pitchFamily="34" charset="0"/>
                <a:ea typeface="+mj-ea"/>
                <a:cs typeface="+mj-cs"/>
              </a:defRPr>
            </a:lvl1pPr>
          </a:lstStyle>
          <a:p>
            <a:r>
              <a:rPr lang="en-US" dirty="0"/>
              <a:t>Key Workforce Issues for 2023 and Beyond</a:t>
            </a:r>
            <a:endParaRPr lang="en-US" b="0" i="1" dirty="0"/>
          </a:p>
        </p:txBody>
      </p:sp>
      <p:sp>
        <p:nvSpPr>
          <p:cNvPr id="4" name="TextBox 3">
            <a:extLst>
              <a:ext uri="{FF2B5EF4-FFF2-40B4-BE49-F238E27FC236}">
                <a16:creationId xmlns:a16="http://schemas.microsoft.com/office/drawing/2014/main" id="{DFC01AC6-A844-4E7A-D906-D3D3927FF85E}"/>
              </a:ext>
            </a:extLst>
          </p:cNvPr>
          <p:cNvSpPr txBox="1"/>
          <p:nvPr/>
        </p:nvSpPr>
        <p:spPr>
          <a:xfrm>
            <a:off x="3793945" y="798881"/>
            <a:ext cx="2680677" cy="2246769"/>
          </a:xfrm>
          <a:prstGeom prst="rect">
            <a:avLst/>
          </a:prstGeom>
          <a:noFill/>
        </p:spPr>
        <p:txBody>
          <a:bodyPr wrap="square" rtlCol="0">
            <a:spAutoFit/>
          </a:bodyPr>
          <a:lstStyle/>
          <a:p>
            <a:pPr algn="ctr"/>
            <a:r>
              <a:rPr lang="en-US" sz="8000" dirty="0">
                <a:solidFill>
                  <a:srgbClr val="1A9894"/>
                </a:solidFill>
              </a:rPr>
              <a:t>40%</a:t>
            </a:r>
            <a:r>
              <a:rPr lang="en-US" sz="1200" dirty="0">
                <a:solidFill>
                  <a:srgbClr val="1A9894"/>
                </a:solidFill>
              </a:rPr>
              <a:t> </a:t>
            </a:r>
          </a:p>
          <a:p>
            <a:pPr algn="ctr"/>
            <a:r>
              <a:rPr lang="en-US" sz="1200" dirty="0">
                <a:solidFill>
                  <a:srgbClr val="1A9894"/>
                </a:solidFill>
              </a:rPr>
              <a:t> </a:t>
            </a:r>
            <a:r>
              <a:rPr lang="en-US" sz="1600" dirty="0">
                <a:solidFill>
                  <a:srgbClr val="1A9894"/>
                </a:solidFill>
                <a:latin typeface="Source Sans Pro" panose="020B0503030403020204" pitchFamily="34" charset="0"/>
                <a:ea typeface="Source Sans Pro" panose="020B0503030403020204" pitchFamily="34" charset="0"/>
              </a:rPr>
              <a:t>of our current workforce demand in Lancaster County is due to retirements. </a:t>
            </a:r>
          </a:p>
          <a:p>
            <a:endParaRPr lang="en-US" sz="1200" dirty="0">
              <a:solidFill>
                <a:srgbClr val="1A9894"/>
              </a:solidFill>
            </a:endParaRPr>
          </a:p>
        </p:txBody>
      </p:sp>
      <p:sp>
        <p:nvSpPr>
          <p:cNvPr id="5" name="TextBox 4">
            <a:extLst>
              <a:ext uri="{FF2B5EF4-FFF2-40B4-BE49-F238E27FC236}">
                <a16:creationId xmlns:a16="http://schemas.microsoft.com/office/drawing/2014/main" id="{CB0B4C79-8AFB-95F4-EBE2-3D3DBD175096}"/>
              </a:ext>
            </a:extLst>
          </p:cNvPr>
          <p:cNvSpPr txBox="1"/>
          <p:nvPr/>
        </p:nvSpPr>
        <p:spPr>
          <a:xfrm>
            <a:off x="3481330" y="2640543"/>
            <a:ext cx="3305909" cy="1815882"/>
          </a:xfrm>
          <a:prstGeom prst="rect">
            <a:avLst/>
          </a:prstGeom>
          <a:noFill/>
        </p:spPr>
        <p:txBody>
          <a:bodyPr wrap="square" rtlCol="0">
            <a:spAutoFit/>
          </a:bodyPr>
          <a:lstStyle/>
          <a:p>
            <a:pPr algn="ctr"/>
            <a:r>
              <a:rPr lang="en-US" sz="8000" dirty="0">
                <a:solidFill>
                  <a:srgbClr val="1A9894"/>
                </a:solidFill>
              </a:rPr>
              <a:t>94,457</a:t>
            </a:r>
            <a:r>
              <a:rPr lang="en-US" sz="1400" dirty="0">
                <a:solidFill>
                  <a:srgbClr val="1A9894"/>
                </a:solidFill>
              </a:rPr>
              <a:t> </a:t>
            </a:r>
          </a:p>
          <a:p>
            <a:pPr algn="ctr"/>
            <a:r>
              <a:rPr lang="en-US" sz="1600" dirty="0">
                <a:solidFill>
                  <a:srgbClr val="1A9894"/>
                </a:solidFill>
                <a:latin typeface="Source Sans Pro" panose="020B0503030403020204" pitchFamily="34" charset="0"/>
                <a:ea typeface="Source Sans Pro" panose="020B0503030403020204" pitchFamily="34" charset="0"/>
              </a:rPr>
              <a:t>Projected # of retirements in Lancaster County by 2030</a:t>
            </a:r>
          </a:p>
        </p:txBody>
      </p:sp>
      <p:sp>
        <p:nvSpPr>
          <p:cNvPr id="10" name="TextBox 9">
            <a:extLst>
              <a:ext uri="{FF2B5EF4-FFF2-40B4-BE49-F238E27FC236}">
                <a16:creationId xmlns:a16="http://schemas.microsoft.com/office/drawing/2014/main" id="{9D5C64D6-CBDF-E980-CE6A-7CFB655733AB}"/>
              </a:ext>
            </a:extLst>
          </p:cNvPr>
          <p:cNvSpPr txBox="1"/>
          <p:nvPr/>
        </p:nvSpPr>
        <p:spPr>
          <a:xfrm>
            <a:off x="3324030" y="4733424"/>
            <a:ext cx="3970216" cy="1815882"/>
          </a:xfrm>
          <a:prstGeom prst="rect">
            <a:avLst/>
          </a:prstGeom>
          <a:noFill/>
        </p:spPr>
        <p:txBody>
          <a:bodyPr wrap="square" rtlCol="0">
            <a:spAutoFit/>
          </a:bodyPr>
          <a:lstStyle/>
          <a:p>
            <a:r>
              <a:rPr lang="en-US" sz="1600" dirty="0">
                <a:solidFill>
                  <a:srgbClr val="1A9894"/>
                </a:solidFill>
                <a:latin typeface="Source Sans Pro" panose="020B0503030403020204" pitchFamily="34" charset="0"/>
                <a:ea typeface="Source Sans Pro" panose="020B0503030403020204" pitchFamily="34" charset="0"/>
              </a:rPr>
              <a:t>More than half of projected retirements are in these 5 occupations:</a:t>
            </a:r>
          </a:p>
          <a:p>
            <a:pPr marL="285750" indent="-285750">
              <a:buFont typeface="Courier New" panose="02070309020205020404" pitchFamily="49" charset="0"/>
              <a:buChar char="o"/>
            </a:pPr>
            <a:r>
              <a:rPr lang="en-US" sz="1600" dirty="0">
                <a:solidFill>
                  <a:schemeClr val="bg2">
                    <a:lumMod val="50000"/>
                  </a:schemeClr>
                </a:solidFill>
                <a:latin typeface="Source Sans Pro" panose="020B0503030403020204" pitchFamily="34" charset="0"/>
                <a:ea typeface="Source Sans Pro" panose="020B0503030403020204" pitchFamily="34" charset="0"/>
              </a:rPr>
              <a:t>Office and Admin Support</a:t>
            </a:r>
          </a:p>
          <a:p>
            <a:pPr marL="285750" indent="-285750">
              <a:buFont typeface="Courier New" panose="02070309020205020404" pitchFamily="49" charset="0"/>
              <a:buChar char="o"/>
            </a:pPr>
            <a:r>
              <a:rPr lang="en-US" sz="1600" dirty="0">
                <a:solidFill>
                  <a:schemeClr val="bg2">
                    <a:lumMod val="50000"/>
                  </a:schemeClr>
                </a:solidFill>
                <a:latin typeface="Source Sans Pro" panose="020B0503030403020204" pitchFamily="34" charset="0"/>
                <a:ea typeface="Source Sans Pro" panose="020B0503030403020204" pitchFamily="34" charset="0"/>
              </a:rPr>
              <a:t>Transportation and Material Moving</a:t>
            </a:r>
          </a:p>
          <a:p>
            <a:pPr marL="285750" indent="-285750">
              <a:buFont typeface="Courier New" panose="02070309020205020404" pitchFamily="49" charset="0"/>
              <a:buChar char="o"/>
            </a:pPr>
            <a:r>
              <a:rPr lang="en-US" sz="1600" dirty="0">
                <a:solidFill>
                  <a:schemeClr val="bg2">
                    <a:lumMod val="50000"/>
                  </a:schemeClr>
                </a:solidFill>
                <a:latin typeface="Source Sans Pro" panose="020B0503030403020204" pitchFamily="34" charset="0"/>
                <a:ea typeface="Source Sans Pro" panose="020B0503030403020204" pitchFamily="34" charset="0"/>
              </a:rPr>
              <a:t>Sales</a:t>
            </a:r>
          </a:p>
          <a:p>
            <a:pPr marL="285750" indent="-285750">
              <a:buFont typeface="Courier New" panose="02070309020205020404" pitchFamily="49" charset="0"/>
              <a:buChar char="o"/>
            </a:pPr>
            <a:r>
              <a:rPr lang="en-US" sz="1600" dirty="0">
                <a:solidFill>
                  <a:schemeClr val="bg2">
                    <a:lumMod val="50000"/>
                  </a:schemeClr>
                </a:solidFill>
                <a:latin typeface="Source Sans Pro" panose="020B0503030403020204" pitchFamily="34" charset="0"/>
                <a:ea typeface="Source Sans Pro" panose="020B0503030403020204" pitchFamily="34" charset="0"/>
              </a:rPr>
              <a:t>Production Occupations</a:t>
            </a:r>
          </a:p>
          <a:p>
            <a:pPr marL="285750" indent="-285750">
              <a:buFont typeface="Courier New" panose="02070309020205020404" pitchFamily="49" charset="0"/>
              <a:buChar char="o"/>
            </a:pPr>
            <a:r>
              <a:rPr lang="en-US" sz="1600" dirty="0">
                <a:solidFill>
                  <a:schemeClr val="bg2">
                    <a:lumMod val="50000"/>
                  </a:schemeClr>
                </a:solidFill>
                <a:latin typeface="Source Sans Pro" panose="020B0503030403020204" pitchFamily="34" charset="0"/>
                <a:ea typeface="Source Sans Pro" panose="020B0503030403020204" pitchFamily="34" charset="0"/>
              </a:rPr>
              <a:t>Food Prep and Serving Related </a:t>
            </a:r>
          </a:p>
        </p:txBody>
      </p:sp>
      <p:sp>
        <p:nvSpPr>
          <p:cNvPr id="12" name="TextBox 11">
            <a:extLst>
              <a:ext uri="{FF2B5EF4-FFF2-40B4-BE49-F238E27FC236}">
                <a16:creationId xmlns:a16="http://schemas.microsoft.com/office/drawing/2014/main" id="{A09515A2-7B68-CD83-85E8-17E0E629406D}"/>
              </a:ext>
            </a:extLst>
          </p:cNvPr>
          <p:cNvSpPr txBox="1"/>
          <p:nvPr/>
        </p:nvSpPr>
        <p:spPr>
          <a:xfrm>
            <a:off x="7853803" y="2917542"/>
            <a:ext cx="3305908" cy="1815882"/>
          </a:xfrm>
          <a:prstGeom prst="rect">
            <a:avLst/>
          </a:prstGeom>
          <a:noFill/>
        </p:spPr>
        <p:txBody>
          <a:bodyPr wrap="square" rtlCol="0">
            <a:spAutoFit/>
          </a:bodyPr>
          <a:lstStyle/>
          <a:p>
            <a:pPr algn="ctr"/>
            <a:r>
              <a:rPr lang="en-US" sz="8000" dirty="0">
                <a:solidFill>
                  <a:srgbClr val="1A9894"/>
                </a:solidFill>
              </a:rPr>
              <a:t>1.5 </a:t>
            </a:r>
          </a:p>
          <a:p>
            <a:pPr algn="ctr"/>
            <a:r>
              <a:rPr lang="en-US" sz="1600" dirty="0">
                <a:solidFill>
                  <a:srgbClr val="1A9894"/>
                </a:solidFill>
                <a:latin typeface="Source Sans Pro" panose="020B0503030403020204" pitchFamily="34" charset="0"/>
                <a:ea typeface="Source Sans Pro" panose="020B0503030403020204" pitchFamily="34" charset="0"/>
              </a:rPr>
              <a:t>current # job openings for every job seeker</a:t>
            </a:r>
          </a:p>
        </p:txBody>
      </p:sp>
      <p:sp>
        <p:nvSpPr>
          <p:cNvPr id="14" name="TextBox 13">
            <a:extLst>
              <a:ext uri="{FF2B5EF4-FFF2-40B4-BE49-F238E27FC236}">
                <a16:creationId xmlns:a16="http://schemas.microsoft.com/office/drawing/2014/main" id="{8FDD1C5F-8830-F3F6-C4B8-31F77BCCF88E}"/>
              </a:ext>
            </a:extLst>
          </p:cNvPr>
          <p:cNvSpPr txBox="1"/>
          <p:nvPr/>
        </p:nvSpPr>
        <p:spPr>
          <a:xfrm>
            <a:off x="7827528" y="4755678"/>
            <a:ext cx="3852985" cy="1815882"/>
          </a:xfrm>
          <a:prstGeom prst="rect">
            <a:avLst/>
          </a:prstGeom>
          <a:noFill/>
        </p:spPr>
        <p:txBody>
          <a:bodyPr wrap="square" rtlCol="0">
            <a:spAutoFit/>
          </a:bodyPr>
          <a:lstStyle/>
          <a:p>
            <a:r>
              <a:rPr lang="en-US" sz="1600" dirty="0">
                <a:solidFill>
                  <a:srgbClr val="1A9894"/>
                </a:solidFill>
                <a:latin typeface="Source Sans Pro" panose="020B0503030403020204" pitchFamily="34" charset="0"/>
                <a:ea typeface="Source Sans Pro" panose="020B0503030403020204" pitchFamily="34" charset="0"/>
              </a:rPr>
              <a:t>Education level required for current job openings:</a:t>
            </a:r>
            <a:endParaRPr lang="en-US" sz="1600" dirty="0">
              <a:solidFill>
                <a:schemeClr val="bg2">
                  <a:lumMod val="50000"/>
                </a:schemeClr>
              </a:solidFill>
              <a:latin typeface="Source Sans Pro" panose="020B0503030403020204" pitchFamily="34" charset="0"/>
              <a:ea typeface="Source Sans Pro" panose="020B0503030403020204" pitchFamily="34" charset="0"/>
            </a:endParaRPr>
          </a:p>
          <a:p>
            <a:r>
              <a:rPr lang="en-US" sz="1600" dirty="0">
                <a:solidFill>
                  <a:schemeClr val="bg2">
                    <a:lumMod val="50000"/>
                  </a:schemeClr>
                </a:solidFill>
                <a:latin typeface="Source Sans Pro" panose="020B0503030403020204" pitchFamily="34" charset="0"/>
                <a:ea typeface="Source Sans Pro" panose="020B0503030403020204" pitchFamily="34" charset="0"/>
              </a:rPr>
              <a:t>23% High School Diploma</a:t>
            </a:r>
          </a:p>
          <a:p>
            <a:r>
              <a:rPr lang="en-US" sz="1600" dirty="0">
                <a:solidFill>
                  <a:schemeClr val="bg2">
                    <a:lumMod val="50000"/>
                  </a:schemeClr>
                </a:solidFill>
                <a:latin typeface="Source Sans Pro" panose="020B0503030403020204" pitchFamily="34" charset="0"/>
                <a:ea typeface="Source Sans Pro" panose="020B0503030403020204" pitchFamily="34" charset="0"/>
              </a:rPr>
              <a:t>58% certifications or on-the-job experience</a:t>
            </a:r>
          </a:p>
          <a:p>
            <a:r>
              <a:rPr lang="en-US" sz="1600" dirty="0">
                <a:solidFill>
                  <a:schemeClr val="bg2">
                    <a:lumMod val="50000"/>
                  </a:schemeClr>
                </a:solidFill>
                <a:latin typeface="Source Sans Pro" panose="020B0503030403020204" pitchFamily="34" charset="0"/>
                <a:ea typeface="Source Sans Pro" panose="020B0503030403020204" pitchFamily="34" charset="0"/>
              </a:rPr>
              <a:t>&lt;1% Associates Degree</a:t>
            </a:r>
          </a:p>
          <a:p>
            <a:r>
              <a:rPr lang="en-US" sz="1600" dirty="0">
                <a:solidFill>
                  <a:schemeClr val="bg2">
                    <a:lumMod val="50000"/>
                  </a:schemeClr>
                </a:solidFill>
                <a:latin typeface="Source Sans Pro" panose="020B0503030403020204" pitchFamily="34" charset="0"/>
                <a:ea typeface="Source Sans Pro" panose="020B0503030403020204" pitchFamily="34" charset="0"/>
              </a:rPr>
              <a:t>11% Bachelors Degree</a:t>
            </a:r>
          </a:p>
          <a:p>
            <a:r>
              <a:rPr lang="en-US" sz="1600" dirty="0">
                <a:solidFill>
                  <a:schemeClr val="bg2">
                    <a:lumMod val="50000"/>
                  </a:schemeClr>
                </a:solidFill>
                <a:latin typeface="Source Sans Pro" panose="020B0503030403020204" pitchFamily="34" charset="0"/>
                <a:ea typeface="Source Sans Pro" panose="020B0503030403020204" pitchFamily="34" charset="0"/>
              </a:rPr>
              <a:t>&lt;1% Masters/Doctoral</a:t>
            </a:r>
          </a:p>
        </p:txBody>
      </p:sp>
      <p:pic>
        <p:nvPicPr>
          <p:cNvPr id="2" name="Picture 1">
            <a:extLst>
              <a:ext uri="{FF2B5EF4-FFF2-40B4-BE49-F238E27FC236}">
                <a16:creationId xmlns:a16="http://schemas.microsoft.com/office/drawing/2014/main" id="{5D6245F9-E18A-F0CE-35B6-E39F225E3D49}"/>
              </a:ext>
            </a:extLst>
          </p:cNvPr>
          <p:cNvPicPr>
            <a:picLocks noChangeAspect="1"/>
          </p:cNvPicPr>
          <p:nvPr/>
        </p:nvPicPr>
        <p:blipFill>
          <a:blip r:embed="rId4"/>
          <a:stretch>
            <a:fillRect/>
          </a:stretch>
        </p:blipFill>
        <p:spPr>
          <a:xfrm>
            <a:off x="8240101" y="1514719"/>
            <a:ext cx="2210035" cy="1402823"/>
          </a:xfrm>
          <a:prstGeom prst="rect">
            <a:avLst/>
          </a:prstGeom>
        </p:spPr>
      </p:pic>
      <p:sp>
        <p:nvSpPr>
          <p:cNvPr id="3" name="TextBox 2">
            <a:extLst>
              <a:ext uri="{FF2B5EF4-FFF2-40B4-BE49-F238E27FC236}">
                <a16:creationId xmlns:a16="http://schemas.microsoft.com/office/drawing/2014/main" id="{4490BC2A-0BDD-FE3D-7125-7D3D26609D48}"/>
              </a:ext>
            </a:extLst>
          </p:cNvPr>
          <p:cNvSpPr txBox="1"/>
          <p:nvPr/>
        </p:nvSpPr>
        <p:spPr>
          <a:xfrm>
            <a:off x="6697785" y="741405"/>
            <a:ext cx="5294669" cy="830997"/>
          </a:xfrm>
          <a:prstGeom prst="rect">
            <a:avLst/>
          </a:prstGeom>
          <a:noFill/>
        </p:spPr>
        <p:txBody>
          <a:bodyPr wrap="square" rtlCol="0">
            <a:spAutoFit/>
          </a:bodyPr>
          <a:lstStyle/>
          <a:p>
            <a:pPr algn="ctr"/>
            <a:r>
              <a:rPr lang="en-US" sz="1600" dirty="0">
                <a:solidFill>
                  <a:srgbClr val="1A9894"/>
                </a:solidFill>
                <a:latin typeface="Source Sans Pro" panose="020B0503030403020204" pitchFamily="34" charset="0"/>
                <a:ea typeface="Source Sans Pro" panose="020B0503030403020204" pitchFamily="34" charset="0"/>
              </a:rPr>
              <a:t>The biggest skills gap projected are in Digital Literacy, specifically Microsoft Office. 77% of jobs will require skills like spreadsheets, word processing and office software. </a:t>
            </a:r>
          </a:p>
        </p:txBody>
      </p:sp>
    </p:spTree>
    <p:extLst>
      <p:ext uri="{BB962C8B-B14F-4D97-AF65-F5344CB8AC3E}">
        <p14:creationId xmlns:p14="http://schemas.microsoft.com/office/powerpoint/2010/main" val="133132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9E109E6-22F8-434C-A67F-7FDF2D602012}"/>
              </a:ext>
            </a:extLst>
          </p:cNvPr>
          <p:cNvSpPr txBox="1"/>
          <p:nvPr/>
        </p:nvSpPr>
        <p:spPr>
          <a:xfrm>
            <a:off x="4177305" y="1413063"/>
            <a:ext cx="7063852" cy="4031873"/>
          </a:xfrm>
          <a:prstGeom prst="rect">
            <a:avLst/>
          </a:prstGeom>
          <a:noFill/>
        </p:spPr>
        <p:txBody>
          <a:bodyPr wrap="square" lIns="91440" tIns="45720" rIns="91440" bIns="45720" anchor="ctr">
            <a:spAutoFit/>
          </a:bodyPr>
          <a:lstStyle/>
          <a:p>
            <a:pPr marL="457200" indent="-457200">
              <a:spcBef>
                <a:spcPts val="1200"/>
              </a:spcBef>
              <a:buClr>
                <a:srgbClr val="1A9894"/>
              </a:buClr>
              <a:buFont typeface="System Font Regular"/>
              <a:buChar char="»"/>
            </a:pPr>
            <a:r>
              <a:rPr lang="en-US" sz="2400" dirty="0">
                <a:solidFill>
                  <a:srgbClr val="3B3B3C"/>
                </a:solidFill>
                <a:latin typeface="Source Sans Pro"/>
                <a:ea typeface="Source Sans Pro"/>
                <a:cs typeface="Calibri"/>
              </a:rPr>
              <a:t>Lancaster County’s labor force has recovered from the pandemic, rebounding back to 2019 levels.</a:t>
            </a:r>
            <a:endParaRPr lang="en-US" sz="2400" dirty="0">
              <a:solidFill>
                <a:srgbClr val="3B3B3C"/>
              </a:solidFill>
              <a:latin typeface="Source Sans Pro" panose="020B0503030403020204" pitchFamily="34" charset="0"/>
              <a:cs typeface="Calibri"/>
            </a:endParaRPr>
          </a:p>
          <a:p>
            <a:pPr>
              <a:spcBef>
                <a:spcPts val="1200"/>
              </a:spcBef>
              <a:buClr>
                <a:srgbClr val="1A9894"/>
              </a:buClr>
            </a:pPr>
            <a:endParaRPr lang="en-US" sz="2400" dirty="0">
              <a:solidFill>
                <a:srgbClr val="3B3B3C"/>
              </a:solidFill>
              <a:latin typeface="Source Sans Pro" panose="020B0503030403020204" pitchFamily="34" charset="0"/>
              <a:cs typeface="Calibri"/>
            </a:endParaRPr>
          </a:p>
          <a:p>
            <a:pPr marL="457200" indent="-457200">
              <a:spcBef>
                <a:spcPts val="1200"/>
              </a:spcBef>
              <a:buClr>
                <a:srgbClr val="1A9894"/>
              </a:buClr>
              <a:buFont typeface="System Font Regular"/>
              <a:buChar char="»"/>
            </a:pPr>
            <a:r>
              <a:rPr lang="en-US" sz="2400" dirty="0">
                <a:solidFill>
                  <a:srgbClr val="3B3B3C"/>
                </a:solidFill>
                <a:latin typeface="Source Sans Pro"/>
                <a:ea typeface="Source Sans Pro"/>
                <a:cs typeface="Calibri"/>
              </a:rPr>
              <a:t>Employers in key sectors face strong wage growth yet neutral employment growth.</a:t>
            </a:r>
          </a:p>
          <a:p>
            <a:pPr marL="457200" indent="-457200">
              <a:spcBef>
                <a:spcPts val="1200"/>
              </a:spcBef>
              <a:buClr>
                <a:srgbClr val="1A9894"/>
              </a:buClr>
              <a:buFont typeface="System Font Regular"/>
              <a:buChar char="»"/>
            </a:pPr>
            <a:endParaRPr lang="en-US" sz="2400" dirty="0">
              <a:solidFill>
                <a:srgbClr val="3B3B3C"/>
              </a:solidFill>
              <a:latin typeface="Source Sans Pro" panose="020B0503030403020204" pitchFamily="34" charset="0"/>
              <a:cs typeface="Calibri"/>
            </a:endParaRPr>
          </a:p>
          <a:p>
            <a:pPr marL="457200" indent="-457200">
              <a:spcBef>
                <a:spcPts val="1200"/>
              </a:spcBef>
              <a:buClr>
                <a:srgbClr val="1A9894"/>
              </a:buClr>
              <a:buFont typeface="System Font Regular"/>
              <a:buChar char="»"/>
            </a:pPr>
            <a:r>
              <a:rPr lang="en-US" sz="2400" dirty="0">
                <a:solidFill>
                  <a:srgbClr val="3B3B3C"/>
                </a:solidFill>
                <a:latin typeface="Source Sans Pro"/>
                <a:ea typeface="Source Sans Pro"/>
                <a:cs typeface="Calibri"/>
              </a:rPr>
              <a:t>A regional comparison highlights higher wages in York and Berks Counties than in Lancaster County in key sectors.</a:t>
            </a:r>
          </a:p>
        </p:txBody>
      </p:sp>
      <p:sp>
        <p:nvSpPr>
          <p:cNvPr id="10" name="Title 7">
            <a:extLst>
              <a:ext uri="{FF2B5EF4-FFF2-40B4-BE49-F238E27FC236}">
                <a16:creationId xmlns:a16="http://schemas.microsoft.com/office/drawing/2014/main" id="{33810599-663D-0E31-F776-F5EC3B3870E2}"/>
              </a:ext>
            </a:extLst>
          </p:cNvPr>
          <p:cNvSpPr>
            <a:spLocks noGrp="1"/>
          </p:cNvSpPr>
          <p:nvPr>
            <p:ph type="title"/>
          </p:nvPr>
        </p:nvSpPr>
        <p:spPr/>
        <p:txBody>
          <a:bodyPr/>
          <a:lstStyle/>
          <a:p>
            <a:r>
              <a:rPr lang="en-US" sz="2800" dirty="0"/>
              <a:t>Key Takeaways</a:t>
            </a:r>
          </a:p>
        </p:txBody>
      </p:sp>
      <p:sp>
        <p:nvSpPr>
          <p:cNvPr id="2" name="TextBox 1">
            <a:extLst>
              <a:ext uri="{FF2B5EF4-FFF2-40B4-BE49-F238E27FC236}">
                <a16:creationId xmlns:a16="http://schemas.microsoft.com/office/drawing/2014/main" id="{B74186DD-6980-BCEE-4A5B-825212447E30}"/>
              </a:ext>
            </a:extLst>
          </p:cNvPr>
          <p:cNvSpPr txBox="1"/>
          <p:nvPr/>
        </p:nvSpPr>
        <p:spPr>
          <a:xfrm>
            <a:off x="315819" y="1955728"/>
            <a:ext cx="2351967" cy="2335639"/>
          </a:xfrm>
          <a:prstGeom prst="rect">
            <a:avLst/>
          </a:prstGeom>
          <a:solidFill>
            <a:schemeClr val="bg1"/>
          </a:solidFill>
        </p:spPr>
        <p:txBody>
          <a:bodyPr wrap="square" anchor="t">
            <a:spAutoFit/>
          </a:bodyPr>
          <a:lstStyle/>
          <a:p>
            <a:pPr algn="ctr">
              <a:lnSpc>
                <a:spcPts val="2240"/>
              </a:lnSpc>
              <a:spcBef>
                <a:spcPts val="1200"/>
              </a:spcBef>
              <a:spcAft>
                <a:spcPts val="1800"/>
              </a:spcAft>
              <a:buClr>
                <a:srgbClr val="1A9894"/>
              </a:buClr>
            </a:pPr>
            <a:r>
              <a:rPr lang="en-US" sz="1700">
                <a:solidFill>
                  <a:srgbClr val="3B3B3C"/>
                </a:solidFill>
                <a:latin typeface="Source Sans Pro" panose="020B0503030403020204" pitchFamily="34" charset="0"/>
                <a:cs typeface="Calibri"/>
              </a:rPr>
              <a:t>The purpose of this analysis is to understand the shock and impact of the pandemic on Lancaster County’s  labor market utilizing key data points from 2019 – 2022.</a:t>
            </a:r>
            <a:endParaRPr lang="en-US" sz="1700">
              <a:solidFill>
                <a:srgbClr val="3B3B3C"/>
              </a:solidFill>
              <a:latin typeface="Source Sans Pro" panose="020B0503030403020204" pitchFamily="34" charset="0"/>
            </a:endParaRPr>
          </a:p>
        </p:txBody>
      </p:sp>
    </p:spTree>
    <p:extLst>
      <p:ext uri="{BB962C8B-B14F-4D97-AF65-F5344CB8AC3E}">
        <p14:creationId xmlns:p14="http://schemas.microsoft.com/office/powerpoint/2010/main" val="189464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9A43B49B-0EDA-3C28-C264-D89D0036AA58}"/>
              </a:ext>
            </a:extLst>
          </p:cNvPr>
          <p:cNvSpPr/>
          <p:nvPr/>
        </p:nvSpPr>
        <p:spPr>
          <a:xfrm>
            <a:off x="4875275" y="2422397"/>
            <a:ext cx="2441448" cy="81478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a:solidFill>
            <a:schemeClr val="bg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7160" rIns="135128" bIns="13716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ource Sans Pro" panose="020B0503030403020204" pitchFamily="34" charset="0"/>
              </a:rPr>
              <a:t>Financial Support </a:t>
            </a:r>
          </a:p>
        </p:txBody>
      </p:sp>
      <p:sp>
        <p:nvSpPr>
          <p:cNvPr id="18" name="Freeform 17">
            <a:extLst>
              <a:ext uri="{FF2B5EF4-FFF2-40B4-BE49-F238E27FC236}">
                <a16:creationId xmlns:a16="http://schemas.microsoft.com/office/drawing/2014/main" id="{97254F61-5AF0-4E48-79C7-FDE10C43F19C}"/>
              </a:ext>
            </a:extLst>
          </p:cNvPr>
          <p:cNvSpPr/>
          <p:nvPr/>
        </p:nvSpPr>
        <p:spPr>
          <a:xfrm>
            <a:off x="8376745" y="2422397"/>
            <a:ext cx="2441448" cy="81478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a:solidFill>
            <a:schemeClr val="bg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7160" rIns="135128" bIns="13716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ource Sans Pro" panose="020B0503030403020204" pitchFamily="34" charset="0"/>
              </a:rPr>
              <a:t>Embrace Technology &amp; Innovation </a:t>
            </a:r>
          </a:p>
        </p:txBody>
      </p:sp>
      <p:sp>
        <p:nvSpPr>
          <p:cNvPr id="19" name="Freeform 18">
            <a:extLst>
              <a:ext uri="{FF2B5EF4-FFF2-40B4-BE49-F238E27FC236}">
                <a16:creationId xmlns:a16="http://schemas.microsoft.com/office/drawing/2014/main" id="{7949BF2D-5486-E034-24AE-36A36EBBAA27}"/>
              </a:ext>
            </a:extLst>
          </p:cNvPr>
          <p:cNvSpPr/>
          <p:nvPr/>
        </p:nvSpPr>
        <p:spPr>
          <a:xfrm>
            <a:off x="4875275" y="5481932"/>
            <a:ext cx="2441448" cy="814024"/>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a:solidFill>
            <a:schemeClr val="bg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7160" rIns="135128" bIns="13716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ource Sans Pro" panose="020B0503030403020204" pitchFamily="34" charset="0"/>
              </a:rPr>
              <a:t>Collaboration &amp; Partnership </a:t>
            </a:r>
          </a:p>
        </p:txBody>
      </p:sp>
      <p:sp>
        <p:nvSpPr>
          <p:cNvPr id="20" name="Freeform 19">
            <a:extLst>
              <a:ext uri="{FF2B5EF4-FFF2-40B4-BE49-F238E27FC236}">
                <a16:creationId xmlns:a16="http://schemas.microsoft.com/office/drawing/2014/main" id="{5DCE04B3-CAA3-1B9F-F358-F71A3D2441B8}"/>
              </a:ext>
            </a:extLst>
          </p:cNvPr>
          <p:cNvSpPr/>
          <p:nvPr/>
        </p:nvSpPr>
        <p:spPr>
          <a:xfrm>
            <a:off x="8376745" y="5481933"/>
            <a:ext cx="2441448" cy="814024"/>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a:solidFill>
            <a:schemeClr val="bg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7160" rIns="135128" bIns="13716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ource Sans Pro" panose="020B0503030403020204" pitchFamily="34" charset="0"/>
              </a:rPr>
              <a:t>Retention </a:t>
            </a:r>
          </a:p>
        </p:txBody>
      </p:sp>
      <p:pic>
        <p:nvPicPr>
          <p:cNvPr id="21" name="Picture 20">
            <a:extLst>
              <a:ext uri="{FF2B5EF4-FFF2-40B4-BE49-F238E27FC236}">
                <a16:creationId xmlns:a16="http://schemas.microsoft.com/office/drawing/2014/main" id="{BCDF8FF8-9BF3-FE35-913B-87DE33C66898}"/>
              </a:ext>
            </a:extLst>
          </p:cNvPr>
          <p:cNvPicPr>
            <a:picLocks noChangeAspect="1"/>
          </p:cNvPicPr>
          <p:nvPr/>
        </p:nvPicPr>
        <p:blipFill>
          <a:blip r:embed="rId3"/>
          <a:stretch>
            <a:fillRect/>
          </a:stretch>
        </p:blipFill>
        <p:spPr>
          <a:xfrm>
            <a:off x="376053" y="940498"/>
            <a:ext cx="2344831" cy="1012136"/>
          </a:xfrm>
          <a:prstGeom prst="rect">
            <a:avLst/>
          </a:prstGeom>
        </p:spPr>
      </p:pic>
      <p:sp>
        <p:nvSpPr>
          <p:cNvPr id="22" name="Title 7">
            <a:extLst>
              <a:ext uri="{FF2B5EF4-FFF2-40B4-BE49-F238E27FC236}">
                <a16:creationId xmlns:a16="http://schemas.microsoft.com/office/drawing/2014/main" id="{5CD71AD7-8958-3979-B767-910550263190}"/>
              </a:ext>
            </a:extLst>
          </p:cNvPr>
          <p:cNvSpPr txBox="1">
            <a:spLocks/>
          </p:cNvSpPr>
          <p:nvPr/>
        </p:nvSpPr>
        <p:spPr>
          <a:xfrm>
            <a:off x="164989" y="286440"/>
            <a:ext cx="11827466" cy="454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1A9894"/>
                </a:solidFill>
                <a:latin typeface="Source Sans Pro" panose="020B0503030403020204" pitchFamily="34" charset="0"/>
                <a:ea typeface="+mj-ea"/>
                <a:cs typeface="+mj-cs"/>
              </a:defRPr>
            </a:lvl1pPr>
          </a:lstStyle>
          <a:p>
            <a:r>
              <a:rPr lang="en-US" dirty="0"/>
              <a:t>Workforce Solutions</a:t>
            </a:r>
            <a:endParaRPr lang="en-US" b="0" i="1" dirty="0"/>
          </a:p>
        </p:txBody>
      </p:sp>
      <p:sp>
        <p:nvSpPr>
          <p:cNvPr id="23" name="Rounded Rectangle 22">
            <a:extLst>
              <a:ext uri="{FF2B5EF4-FFF2-40B4-BE49-F238E27FC236}">
                <a16:creationId xmlns:a16="http://schemas.microsoft.com/office/drawing/2014/main" id="{C0D7DE33-7B74-D7FB-AF69-F0CE0D58F1CC}"/>
              </a:ext>
            </a:extLst>
          </p:cNvPr>
          <p:cNvSpPr/>
          <p:nvPr/>
        </p:nvSpPr>
        <p:spPr>
          <a:xfrm>
            <a:off x="4673257" y="461859"/>
            <a:ext cx="2845485" cy="1960538"/>
          </a:xfrm>
          <a:prstGeom prst="roundRect">
            <a:avLst/>
          </a:prstGeom>
          <a:blipFill>
            <a:blip r:embed="rId4">
              <a:extLst>
                <a:ext uri="{28A0092B-C50C-407E-A947-70E740481C1C}">
                  <a14:useLocalDpi xmlns:a14="http://schemas.microsoft.com/office/drawing/2010/main" val="0"/>
                </a:ext>
              </a:extLst>
            </a:blip>
            <a:srcRect/>
            <a:stretch>
              <a:fillRect l="-5000" r="-5000"/>
            </a:stretch>
          </a:blipFill>
          <a:ln w="38100">
            <a:solidFill>
              <a:srgbClr val="1A989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4" name="Rounded Rectangle 23">
            <a:extLst>
              <a:ext uri="{FF2B5EF4-FFF2-40B4-BE49-F238E27FC236}">
                <a16:creationId xmlns:a16="http://schemas.microsoft.com/office/drawing/2014/main" id="{9CA10C99-526F-44E4-93A2-9D44237CA13B}"/>
              </a:ext>
            </a:extLst>
          </p:cNvPr>
          <p:cNvSpPr/>
          <p:nvPr/>
        </p:nvSpPr>
        <p:spPr>
          <a:xfrm>
            <a:off x="4673257" y="3521393"/>
            <a:ext cx="2845485" cy="1960538"/>
          </a:xfrm>
          <a:prstGeom prst="roundRect">
            <a:avLst/>
          </a:prstGeom>
          <a:blipFill>
            <a:blip r:embed="rId5">
              <a:extLst>
                <a:ext uri="{28A0092B-C50C-407E-A947-70E740481C1C}">
                  <a14:useLocalDpi xmlns:a14="http://schemas.microsoft.com/office/drawing/2010/main" val="0"/>
                </a:ext>
              </a:extLst>
            </a:blip>
            <a:srcRect/>
            <a:stretch>
              <a:fillRect l="-2000" r="-2000"/>
            </a:stretch>
          </a:blipFill>
          <a:ln w="38100">
            <a:solidFill>
              <a:srgbClr val="1A989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24">
            <a:extLst>
              <a:ext uri="{FF2B5EF4-FFF2-40B4-BE49-F238E27FC236}">
                <a16:creationId xmlns:a16="http://schemas.microsoft.com/office/drawing/2014/main" id="{BC570435-F550-4177-355F-9D510E625C56}"/>
              </a:ext>
            </a:extLst>
          </p:cNvPr>
          <p:cNvSpPr/>
          <p:nvPr/>
        </p:nvSpPr>
        <p:spPr>
          <a:xfrm>
            <a:off x="8174727" y="3521394"/>
            <a:ext cx="2845485" cy="1960538"/>
          </a:xfrm>
          <a:prstGeom prst="roundRect">
            <a:avLst/>
          </a:prstGeom>
          <a:blipFill>
            <a:blip r:embed="rId6">
              <a:extLst>
                <a:ext uri="{28A0092B-C50C-407E-A947-70E740481C1C}">
                  <a14:useLocalDpi xmlns:a14="http://schemas.microsoft.com/office/drawing/2010/main" val="0"/>
                </a:ext>
              </a:extLst>
            </a:blip>
            <a:srcRect/>
            <a:stretch>
              <a:fillRect l="-2000" r="-2000"/>
            </a:stretch>
          </a:blipFill>
          <a:ln w="38100">
            <a:solidFill>
              <a:srgbClr val="1A989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25">
            <a:extLst>
              <a:ext uri="{FF2B5EF4-FFF2-40B4-BE49-F238E27FC236}">
                <a16:creationId xmlns:a16="http://schemas.microsoft.com/office/drawing/2014/main" id="{EF6DD633-EAD4-70B5-915E-AD1777603D1C}"/>
              </a:ext>
            </a:extLst>
          </p:cNvPr>
          <p:cNvSpPr/>
          <p:nvPr/>
        </p:nvSpPr>
        <p:spPr>
          <a:xfrm>
            <a:off x="8174726" y="461857"/>
            <a:ext cx="2845486" cy="1960539"/>
          </a:xfrm>
          <a:prstGeom prst="roundRect">
            <a:avLst/>
          </a:prstGeom>
          <a:blipFill>
            <a:blip r:embed="rId7">
              <a:extLst>
                <a:ext uri="{28A0092B-C50C-407E-A947-70E740481C1C}">
                  <a14:useLocalDpi xmlns:a14="http://schemas.microsoft.com/office/drawing/2010/main" val="0"/>
                </a:ext>
              </a:extLst>
            </a:blip>
            <a:srcRect/>
            <a:stretch>
              <a:fillRect l="-2000" r="-2000"/>
            </a:stretch>
          </a:blipFill>
          <a:ln w="38100">
            <a:solidFill>
              <a:srgbClr val="1A989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19144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9A43B49B-0EDA-3C28-C264-D89D0036AA58}"/>
              </a:ext>
            </a:extLst>
          </p:cNvPr>
          <p:cNvSpPr/>
          <p:nvPr/>
        </p:nvSpPr>
        <p:spPr>
          <a:xfrm>
            <a:off x="6203891" y="2453658"/>
            <a:ext cx="2441448" cy="81478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a:solidFill>
            <a:schemeClr val="bg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7160" rIns="135128" bIns="13716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ource Sans Pro" panose="020B0503030403020204" pitchFamily="34" charset="0"/>
              </a:rPr>
              <a:t>Financial Support </a:t>
            </a:r>
          </a:p>
        </p:txBody>
      </p:sp>
      <p:pic>
        <p:nvPicPr>
          <p:cNvPr id="21" name="Picture 20">
            <a:extLst>
              <a:ext uri="{FF2B5EF4-FFF2-40B4-BE49-F238E27FC236}">
                <a16:creationId xmlns:a16="http://schemas.microsoft.com/office/drawing/2014/main" id="{BCDF8FF8-9BF3-FE35-913B-87DE33C66898}"/>
              </a:ext>
            </a:extLst>
          </p:cNvPr>
          <p:cNvPicPr>
            <a:picLocks noChangeAspect="1"/>
          </p:cNvPicPr>
          <p:nvPr/>
        </p:nvPicPr>
        <p:blipFill>
          <a:blip r:embed="rId3"/>
          <a:stretch>
            <a:fillRect/>
          </a:stretch>
        </p:blipFill>
        <p:spPr>
          <a:xfrm>
            <a:off x="376053" y="940498"/>
            <a:ext cx="2344831" cy="1012136"/>
          </a:xfrm>
          <a:prstGeom prst="rect">
            <a:avLst/>
          </a:prstGeom>
        </p:spPr>
      </p:pic>
      <p:sp>
        <p:nvSpPr>
          <p:cNvPr id="22" name="Title 7">
            <a:extLst>
              <a:ext uri="{FF2B5EF4-FFF2-40B4-BE49-F238E27FC236}">
                <a16:creationId xmlns:a16="http://schemas.microsoft.com/office/drawing/2014/main" id="{5CD71AD7-8958-3979-B767-910550263190}"/>
              </a:ext>
            </a:extLst>
          </p:cNvPr>
          <p:cNvSpPr txBox="1">
            <a:spLocks/>
          </p:cNvSpPr>
          <p:nvPr/>
        </p:nvSpPr>
        <p:spPr>
          <a:xfrm>
            <a:off x="164989" y="286440"/>
            <a:ext cx="11827466" cy="454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1A9894"/>
                </a:solidFill>
                <a:latin typeface="Source Sans Pro" panose="020B0503030403020204" pitchFamily="34" charset="0"/>
                <a:ea typeface="+mj-ea"/>
                <a:cs typeface="+mj-cs"/>
              </a:defRPr>
            </a:lvl1pPr>
          </a:lstStyle>
          <a:p>
            <a:r>
              <a:rPr lang="en-US" dirty="0"/>
              <a:t>Workforce Solutions</a:t>
            </a:r>
            <a:endParaRPr lang="en-US" b="0" i="1" dirty="0"/>
          </a:p>
        </p:txBody>
      </p:sp>
      <p:sp>
        <p:nvSpPr>
          <p:cNvPr id="23" name="Rounded Rectangle 22">
            <a:extLst>
              <a:ext uri="{FF2B5EF4-FFF2-40B4-BE49-F238E27FC236}">
                <a16:creationId xmlns:a16="http://schemas.microsoft.com/office/drawing/2014/main" id="{C0D7DE33-7B74-D7FB-AF69-F0CE0D58F1CC}"/>
              </a:ext>
            </a:extLst>
          </p:cNvPr>
          <p:cNvSpPr/>
          <p:nvPr/>
        </p:nvSpPr>
        <p:spPr>
          <a:xfrm>
            <a:off x="6001873" y="421295"/>
            <a:ext cx="2845485" cy="1960538"/>
          </a:xfrm>
          <a:prstGeom prst="roundRect">
            <a:avLst/>
          </a:prstGeom>
          <a:blipFill>
            <a:blip r:embed="rId4">
              <a:extLst>
                <a:ext uri="{28A0092B-C50C-407E-A947-70E740481C1C}">
                  <a14:useLocalDpi xmlns:a14="http://schemas.microsoft.com/office/drawing/2010/main" val="0"/>
                </a:ext>
              </a:extLst>
            </a:blip>
            <a:srcRect/>
            <a:stretch>
              <a:fillRect l="-5000" r="-5000"/>
            </a:stretch>
          </a:blipFill>
          <a:ln w="38100">
            <a:solidFill>
              <a:srgbClr val="1A989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A907DD78-91A4-ACC3-5895-21EAC506DC8C}"/>
              </a:ext>
            </a:extLst>
          </p:cNvPr>
          <p:cNvSpPr txBox="1"/>
          <p:nvPr/>
        </p:nvSpPr>
        <p:spPr>
          <a:xfrm>
            <a:off x="3942861" y="3589554"/>
            <a:ext cx="6963507" cy="2585323"/>
          </a:xfrm>
          <a:prstGeom prst="rect">
            <a:avLst/>
          </a:prstGeom>
          <a:noFill/>
        </p:spPr>
        <p:txBody>
          <a:bodyPr wrap="square" rtlCol="0">
            <a:spAutoFit/>
          </a:bodyPr>
          <a:lstStyle/>
          <a:p>
            <a:r>
              <a:rPr lang="en-US" dirty="0">
                <a:solidFill>
                  <a:srgbClr val="1A9894"/>
                </a:solidFill>
                <a:latin typeface="Source Sans Pro" panose="020B0503030403020204" pitchFamily="34" charset="0"/>
                <a:ea typeface="Source Sans Pro" panose="020B0503030403020204" pitchFamily="34" charset="0"/>
              </a:rPr>
              <a:t>Paid Internships for Youth – 100% funded by CareerLink®</a:t>
            </a:r>
          </a:p>
          <a:p>
            <a:endParaRPr lang="en-US" dirty="0">
              <a:solidFill>
                <a:srgbClr val="1A9894"/>
              </a:solidFill>
              <a:latin typeface="Source Sans Pro" panose="020B0503030403020204" pitchFamily="34" charset="0"/>
              <a:ea typeface="Source Sans Pro" panose="020B0503030403020204" pitchFamily="34" charset="0"/>
            </a:endParaRPr>
          </a:p>
          <a:p>
            <a:r>
              <a:rPr lang="en-US" dirty="0">
                <a:solidFill>
                  <a:srgbClr val="1A9894"/>
                </a:solidFill>
                <a:latin typeface="Source Sans Pro" panose="020B0503030403020204" pitchFamily="34" charset="0"/>
                <a:ea typeface="Source Sans Pro" panose="020B0503030403020204" pitchFamily="34" charset="0"/>
              </a:rPr>
              <a:t>On-the-Job Training – up to 75% reimbursement to employer during training period, max $10,000</a:t>
            </a:r>
          </a:p>
          <a:p>
            <a:endParaRPr lang="en-US" dirty="0">
              <a:solidFill>
                <a:srgbClr val="1A9894"/>
              </a:solidFill>
              <a:latin typeface="Source Sans Pro" panose="020B0503030403020204" pitchFamily="34" charset="0"/>
              <a:ea typeface="Source Sans Pro" panose="020B0503030403020204" pitchFamily="34" charset="0"/>
            </a:endParaRPr>
          </a:p>
          <a:p>
            <a:r>
              <a:rPr lang="en-US" dirty="0">
                <a:solidFill>
                  <a:srgbClr val="1A9894"/>
                </a:solidFill>
                <a:latin typeface="Source Sans Pro" panose="020B0503030403020204" pitchFamily="34" charset="0"/>
                <a:ea typeface="Source Sans Pro" panose="020B0503030403020204" pitchFamily="34" charset="0"/>
              </a:rPr>
              <a:t>Upskilling Current Workforce– 50-90% reimbursement of training costs</a:t>
            </a:r>
          </a:p>
          <a:p>
            <a:endParaRPr lang="en-US" dirty="0">
              <a:solidFill>
                <a:srgbClr val="1A9894"/>
              </a:solidFill>
              <a:latin typeface="Source Sans Pro" panose="020B0503030403020204" pitchFamily="34" charset="0"/>
              <a:ea typeface="Source Sans Pro" panose="020B0503030403020204" pitchFamily="34" charset="0"/>
            </a:endParaRPr>
          </a:p>
          <a:p>
            <a:r>
              <a:rPr lang="en-US" dirty="0">
                <a:solidFill>
                  <a:srgbClr val="1A9894"/>
                </a:solidFill>
                <a:latin typeface="Source Sans Pro" panose="020B0503030403020204" pitchFamily="34" charset="0"/>
                <a:ea typeface="Source Sans Pro" panose="020B0503030403020204" pitchFamily="34" charset="0"/>
              </a:rPr>
              <a:t>Apprenticeship – 50% of the cost of technical training (can + OJT funding)</a:t>
            </a:r>
          </a:p>
        </p:txBody>
      </p:sp>
    </p:spTree>
    <p:extLst>
      <p:ext uri="{BB962C8B-B14F-4D97-AF65-F5344CB8AC3E}">
        <p14:creationId xmlns:p14="http://schemas.microsoft.com/office/powerpoint/2010/main" val="127650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9A43B49B-0EDA-3C28-C264-D89D0036AA58}"/>
              </a:ext>
            </a:extLst>
          </p:cNvPr>
          <p:cNvSpPr/>
          <p:nvPr/>
        </p:nvSpPr>
        <p:spPr>
          <a:xfrm>
            <a:off x="6203891" y="2453658"/>
            <a:ext cx="2441448" cy="81478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a:solidFill>
            <a:schemeClr val="bg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7160" rIns="135128" bIns="13716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ource Sans Pro" panose="020B0503030403020204" pitchFamily="34" charset="0"/>
              </a:rPr>
              <a:t>Collaboration and Partnership </a:t>
            </a:r>
          </a:p>
        </p:txBody>
      </p:sp>
      <p:pic>
        <p:nvPicPr>
          <p:cNvPr id="21" name="Picture 20">
            <a:extLst>
              <a:ext uri="{FF2B5EF4-FFF2-40B4-BE49-F238E27FC236}">
                <a16:creationId xmlns:a16="http://schemas.microsoft.com/office/drawing/2014/main" id="{BCDF8FF8-9BF3-FE35-913B-87DE33C66898}"/>
              </a:ext>
            </a:extLst>
          </p:cNvPr>
          <p:cNvPicPr>
            <a:picLocks noChangeAspect="1"/>
          </p:cNvPicPr>
          <p:nvPr/>
        </p:nvPicPr>
        <p:blipFill>
          <a:blip r:embed="rId3"/>
          <a:stretch>
            <a:fillRect/>
          </a:stretch>
        </p:blipFill>
        <p:spPr>
          <a:xfrm>
            <a:off x="376053" y="940498"/>
            <a:ext cx="2344831" cy="1012136"/>
          </a:xfrm>
          <a:prstGeom prst="rect">
            <a:avLst/>
          </a:prstGeom>
        </p:spPr>
      </p:pic>
      <p:sp>
        <p:nvSpPr>
          <p:cNvPr id="22" name="Title 7">
            <a:extLst>
              <a:ext uri="{FF2B5EF4-FFF2-40B4-BE49-F238E27FC236}">
                <a16:creationId xmlns:a16="http://schemas.microsoft.com/office/drawing/2014/main" id="{5CD71AD7-8958-3979-B767-910550263190}"/>
              </a:ext>
            </a:extLst>
          </p:cNvPr>
          <p:cNvSpPr txBox="1">
            <a:spLocks/>
          </p:cNvSpPr>
          <p:nvPr/>
        </p:nvSpPr>
        <p:spPr>
          <a:xfrm>
            <a:off x="164989" y="286440"/>
            <a:ext cx="11827466" cy="454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1A9894"/>
                </a:solidFill>
                <a:latin typeface="Source Sans Pro" panose="020B0503030403020204" pitchFamily="34" charset="0"/>
                <a:ea typeface="+mj-ea"/>
                <a:cs typeface="+mj-cs"/>
              </a:defRPr>
            </a:lvl1pPr>
          </a:lstStyle>
          <a:p>
            <a:r>
              <a:rPr lang="en-US" dirty="0"/>
              <a:t>Workforce Solutions</a:t>
            </a:r>
            <a:endParaRPr lang="en-US" b="0" i="1" dirty="0"/>
          </a:p>
        </p:txBody>
      </p:sp>
      <p:sp>
        <p:nvSpPr>
          <p:cNvPr id="3" name="Rounded Rectangle 23">
            <a:extLst>
              <a:ext uri="{FF2B5EF4-FFF2-40B4-BE49-F238E27FC236}">
                <a16:creationId xmlns:a16="http://schemas.microsoft.com/office/drawing/2014/main" id="{E7A01E7A-502A-E319-A088-85BB5EF63EA4}"/>
              </a:ext>
            </a:extLst>
          </p:cNvPr>
          <p:cNvSpPr/>
          <p:nvPr/>
        </p:nvSpPr>
        <p:spPr>
          <a:xfrm>
            <a:off x="6001872" y="383835"/>
            <a:ext cx="2845485" cy="1960538"/>
          </a:xfrm>
          <a:prstGeom prst="roundRect">
            <a:avLst/>
          </a:prstGeom>
          <a:blipFill>
            <a:blip r:embed="rId4">
              <a:extLst>
                <a:ext uri="{28A0092B-C50C-407E-A947-70E740481C1C}">
                  <a14:useLocalDpi xmlns:a14="http://schemas.microsoft.com/office/drawing/2010/main" val="0"/>
                </a:ext>
              </a:extLst>
            </a:blip>
            <a:srcRect/>
            <a:stretch>
              <a:fillRect l="-2000" r="-2000"/>
            </a:stretch>
          </a:blipFill>
          <a:ln w="38100">
            <a:solidFill>
              <a:srgbClr val="1A989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Picture 4">
            <a:extLst>
              <a:ext uri="{FF2B5EF4-FFF2-40B4-BE49-F238E27FC236}">
                <a16:creationId xmlns:a16="http://schemas.microsoft.com/office/drawing/2014/main" id="{D4312ACB-D41D-9C33-2542-E41082218B54}"/>
              </a:ext>
            </a:extLst>
          </p:cNvPr>
          <p:cNvPicPr>
            <a:picLocks noChangeAspect="1"/>
          </p:cNvPicPr>
          <p:nvPr/>
        </p:nvPicPr>
        <p:blipFill>
          <a:blip r:embed="rId5"/>
          <a:stretch>
            <a:fillRect/>
          </a:stretch>
        </p:blipFill>
        <p:spPr>
          <a:xfrm>
            <a:off x="4196862" y="3701578"/>
            <a:ext cx="7135446" cy="3064637"/>
          </a:xfrm>
          <a:prstGeom prst="rect">
            <a:avLst/>
          </a:prstGeom>
        </p:spPr>
      </p:pic>
      <p:sp>
        <p:nvSpPr>
          <p:cNvPr id="6" name="TextBox 5">
            <a:extLst>
              <a:ext uri="{FF2B5EF4-FFF2-40B4-BE49-F238E27FC236}">
                <a16:creationId xmlns:a16="http://schemas.microsoft.com/office/drawing/2014/main" id="{70106A95-CB02-B3AA-2D84-E77B87741CAA}"/>
              </a:ext>
            </a:extLst>
          </p:cNvPr>
          <p:cNvSpPr txBox="1"/>
          <p:nvPr/>
        </p:nvSpPr>
        <p:spPr>
          <a:xfrm>
            <a:off x="6001872" y="3332246"/>
            <a:ext cx="3243726"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www.careerreadylancaster.com</a:t>
            </a:r>
          </a:p>
        </p:txBody>
      </p:sp>
    </p:spTree>
    <p:extLst>
      <p:ext uri="{BB962C8B-B14F-4D97-AF65-F5344CB8AC3E}">
        <p14:creationId xmlns:p14="http://schemas.microsoft.com/office/powerpoint/2010/main" val="269050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381E35-D788-BC58-8ED8-1800A3E66859}"/>
              </a:ext>
            </a:extLst>
          </p:cNvPr>
          <p:cNvSpPr txBox="1"/>
          <p:nvPr/>
        </p:nvSpPr>
        <p:spPr>
          <a:xfrm>
            <a:off x="3031733" y="962940"/>
            <a:ext cx="6128534" cy="2466060"/>
          </a:xfrm>
          <a:prstGeom prst="rect">
            <a:avLst/>
          </a:prstGeom>
          <a:noFill/>
        </p:spPr>
        <p:txBody>
          <a:bodyPr wrap="square" anchor="ctr">
            <a:spAutoFit/>
          </a:bodyPr>
          <a:lstStyle/>
          <a:p>
            <a:pPr algn="ctr">
              <a:lnSpc>
                <a:spcPct val="150000"/>
              </a:lnSpc>
            </a:pPr>
            <a:r>
              <a:rPr lang="en-US" b="1" dirty="0">
                <a:effectLst/>
                <a:latin typeface="Source Sans Pro" panose="020B0503030403020204" pitchFamily="34" charset="0"/>
              </a:rPr>
              <a:t>CENTER FOR REGIONAL ANALYSIS </a:t>
            </a:r>
            <a:endParaRPr lang="en-US" dirty="0">
              <a:effectLst/>
              <a:latin typeface="Source Sans Pro" panose="020B0503030403020204" pitchFamily="34" charset="0"/>
            </a:endParaRPr>
          </a:p>
          <a:p>
            <a:pPr algn="ctr">
              <a:lnSpc>
                <a:spcPct val="150000"/>
              </a:lnSpc>
            </a:pPr>
            <a:r>
              <a:rPr lang="en-US" sz="1400" b="0" dirty="0">
                <a:effectLst/>
                <a:latin typeface="Source Sans Pro" panose="020B0503030403020204" pitchFamily="34" charset="0"/>
              </a:rPr>
              <a:t>AT </a:t>
            </a:r>
            <a:endParaRPr lang="en-US" dirty="0">
              <a:effectLst/>
              <a:latin typeface="Source Sans Pro" panose="020B0503030403020204" pitchFamily="34" charset="0"/>
            </a:endParaRPr>
          </a:p>
          <a:p>
            <a:pPr algn="ctr">
              <a:lnSpc>
                <a:spcPct val="150000"/>
              </a:lnSpc>
            </a:pPr>
            <a:r>
              <a:rPr lang="en-US" b="1" dirty="0">
                <a:effectLst/>
                <a:latin typeface="Source Sans Pro" panose="020B0503030403020204" pitchFamily="34" charset="0"/>
              </a:rPr>
              <a:t>ECONOMIC DEVELOPMENT COMPANY </a:t>
            </a:r>
          </a:p>
          <a:p>
            <a:pPr algn="ctr"/>
            <a:r>
              <a:rPr lang="en-US" b="1" dirty="0">
                <a:effectLst/>
                <a:latin typeface="Source Sans Pro" panose="020B0503030403020204" pitchFamily="34" charset="0"/>
              </a:rPr>
              <a:t>OF LANCASTER COUNTY</a:t>
            </a:r>
            <a:endParaRPr lang="en-US" dirty="0">
              <a:effectLst/>
              <a:latin typeface="Source Sans Pro" panose="020B0503030403020204" pitchFamily="34" charset="0"/>
            </a:endParaRPr>
          </a:p>
          <a:p>
            <a:pPr algn="ctr">
              <a:lnSpc>
                <a:spcPct val="150000"/>
              </a:lnSpc>
            </a:pPr>
            <a:endParaRPr lang="en-US" sz="1400" b="0" dirty="0">
              <a:effectLst/>
              <a:latin typeface="Source Sans Pro" panose="020B0503030403020204" pitchFamily="34" charset="0"/>
            </a:endParaRPr>
          </a:p>
          <a:p>
            <a:pPr algn="ctr">
              <a:lnSpc>
                <a:spcPct val="150000"/>
              </a:lnSpc>
            </a:pPr>
            <a:r>
              <a:rPr lang="en-US" sz="1400" b="0" dirty="0">
                <a:effectLst/>
                <a:latin typeface="Source Sans Pro" panose="020B0503030403020204" pitchFamily="34" charset="0"/>
              </a:rPr>
              <a:t>115 EAST KING STREET, LANCASTER, PA 17602</a:t>
            </a:r>
          </a:p>
          <a:p>
            <a:pPr algn="ctr">
              <a:lnSpc>
                <a:spcPct val="150000"/>
              </a:lnSpc>
            </a:pPr>
            <a:r>
              <a:rPr lang="en-US" sz="1400" i="1" u="sng" dirty="0">
                <a:solidFill>
                  <a:srgbClr val="1A9894"/>
                </a:solidFill>
                <a:effectLst/>
                <a:latin typeface="Source Sans Pro" panose="020B0503030403020204" pitchFamily="34" charset="0"/>
              </a:rPr>
              <a:t>EDCLANCASTER.COM/CENTER-FOR-REGIONAL-ANALYSIS-2 </a:t>
            </a:r>
          </a:p>
        </p:txBody>
      </p:sp>
      <p:sp>
        <p:nvSpPr>
          <p:cNvPr id="15" name="TextBox 14">
            <a:extLst>
              <a:ext uri="{FF2B5EF4-FFF2-40B4-BE49-F238E27FC236}">
                <a16:creationId xmlns:a16="http://schemas.microsoft.com/office/drawing/2014/main" id="{717677FE-4A2A-B053-5152-F4BC9CCB50F8}"/>
              </a:ext>
            </a:extLst>
          </p:cNvPr>
          <p:cNvSpPr txBox="1"/>
          <p:nvPr/>
        </p:nvSpPr>
        <p:spPr>
          <a:xfrm>
            <a:off x="3031733" y="5125767"/>
            <a:ext cx="6128534" cy="954107"/>
          </a:xfrm>
          <a:prstGeom prst="rect">
            <a:avLst/>
          </a:prstGeom>
          <a:noFill/>
        </p:spPr>
        <p:txBody>
          <a:bodyPr wrap="square" anchor="ctr">
            <a:spAutoFit/>
          </a:bodyPr>
          <a:lstStyle/>
          <a:p>
            <a:pPr algn="ctr">
              <a:lnSpc>
                <a:spcPct val="150000"/>
              </a:lnSpc>
            </a:pPr>
            <a:r>
              <a:rPr lang="en-US" sz="1400" b="1" dirty="0">
                <a:effectLst/>
                <a:latin typeface="Source Sans Pro" panose="020B0503030403020204" pitchFamily="34" charset="0"/>
              </a:rPr>
              <a:t>FOR MORE INFORMATION: </a:t>
            </a:r>
          </a:p>
          <a:p>
            <a:pPr algn="ctr">
              <a:lnSpc>
                <a:spcPct val="150000"/>
              </a:lnSpc>
            </a:pPr>
            <a:r>
              <a:rPr lang="en-US" sz="1400" b="0" dirty="0">
                <a:effectLst/>
                <a:latin typeface="Source Sans Pro" panose="020B0503030403020204" pitchFamily="34" charset="0"/>
              </a:rPr>
              <a:t>Rae Ann Miller, Data Analyst</a:t>
            </a:r>
          </a:p>
          <a:p>
            <a:pPr algn="ctr"/>
            <a:r>
              <a:rPr lang="en-US" sz="1400" b="0" i="1" dirty="0">
                <a:solidFill>
                  <a:srgbClr val="1A9894"/>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ramiller@edclancaster.com</a:t>
            </a:r>
            <a:endParaRPr lang="en-US" sz="1400" b="1" i="1" dirty="0">
              <a:solidFill>
                <a:srgbClr val="1A9894"/>
              </a:solidFill>
              <a:latin typeface="Montserrat" pitchFamily="2" charset="77"/>
            </a:endParaRPr>
          </a:p>
        </p:txBody>
      </p:sp>
    </p:spTree>
    <p:extLst>
      <p:ext uri="{BB962C8B-B14F-4D97-AF65-F5344CB8AC3E}">
        <p14:creationId xmlns:p14="http://schemas.microsoft.com/office/powerpoint/2010/main" val="304342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43C15463-9DF8-2C1D-5508-090761E4D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102" y="781537"/>
            <a:ext cx="8410015" cy="5489871"/>
          </a:xfrm>
          <a:prstGeom prst="rect">
            <a:avLst/>
          </a:prstGeom>
        </p:spPr>
      </p:pic>
      <p:sp>
        <p:nvSpPr>
          <p:cNvPr id="8" name="Title 7">
            <a:extLst>
              <a:ext uri="{FF2B5EF4-FFF2-40B4-BE49-F238E27FC236}">
                <a16:creationId xmlns:a16="http://schemas.microsoft.com/office/drawing/2014/main" id="{4D0137AD-31F2-EE88-1911-E7C968352AA9}"/>
              </a:ext>
            </a:extLst>
          </p:cNvPr>
          <p:cNvSpPr>
            <a:spLocks noGrp="1"/>
          </p:cNvSpPr>
          <p:nvPr>
            <p:ph type="title"/>
          </p:nvPr>
        </p:nvSpPr>
        <p:spPr/>
        <p:txBody>
          <a:bodyPr/>
          <a:lstStyle/>
          <a:p>
            <a:r>
              <a:rPr lang="en-US" sz="2800" dirty="0"/>
              <a:t>Labor Supply in Lancaster County </a:t>
            </a:r>
            <a:r>
              <a:rPr lang="en-US" sz="2400" b="0" i="1" dirty="0"/>
              <a:t>(2019-2022)</a:t>
            </a:r>
            <a:endParaRPr lang="en-US" sz="2800" b="0" i="1" dirty="0"/>
          </a:p>
        </p:txBody>
      </p:sp>
      <p:sp>
        <p:nvSpPr>
          <p:cNvPr id="16" name="TextBox 15">
            <a:extLst>
              <a:ext uri="{FF2B5EF4-FFF2-40B4-BE49-F238E27FC236}">
                <a16:creationId xmlns:a16="http://schemas.microsoft.com/office/drawing/2014/main" id="{09E109E6-22F8-434C-A67F-7FDF2D602012}"/>
              </a:ext>
            </a:extLst>
          </p:cNvPr>
          <p:cNvSpPr txBox="1"/>
          <p:nvPr/>
        </p:nvSpPr>
        <p:spPr>
          <a:xfrm>
            <a:off x="199545" y="1194819"/>
            <a:ext cx="2666318" cy="3105081"/>
          </a:xfrm>
          <a:prstGeom prst="rect">
            <a:avLst/>
          </a:prstGeom>
          <a:noFill/>
        </p:spPr>
        <p:txBody>
          <a:bodyPr wrap="square" anchor="t">
            <a:spAutoFit/>
          </a:bodyPr>
          <a:lstStyle/>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Average of </a:t>
            </a:r>
            <a:r>
              <a:rPr lang="en-US" sz="1700" b="1">
                <a:solidFill>
                  <a:srgbClr val="3B3B3C"/>
                </a:solidFill>
                <a:latin typeface="Source Sans Pro" panose="020B0503030403020204" pitchFamily="34" charset="0"/>
                <a:cs typeface="Calibri"/>
              </a:rPr>
              <a:t>1% or 3,000 more workers</a:t>
            </a:r>
            <a:r>
              <a:rPr lang="en-US" sz="1700">
                <a:solidFill>
                  <a:srgbClr val="3B3B3C"/>
                </a:solidFill>
                <a:latin typeface="Source Sans Pro" panose="020B0503030403020204" pitchFamily="34" charset="0"/>
                <a:cs typeface="Calibri"/>
              </a:rPr>
              <a:t> in 2022 than in 2021</a:t>
            </a:r>
          </a:p>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rPr>
              <a:t>Average of </a:t>
            </a:r>
            <a:r>
              <a:rPr lang="en-US" sz="1700" b="1">
                <a:solidFill>
                  <a:srgbClr val="3B3B3C"/>
                </a:solidFill>
                <a:latin typeface="Source Sans Pro" panose="020B0503030403020204" pitchFamily="34" charset="0"/>
              </a:rPr>
              <a:t>0.3% or 1,000 more workers</a:t>
            </a:r>
            <a:r>
              <a:rPr lang="en-US" sz="1700">
                <a:solidFill>
                  <a:srgbClr val="3B3B3C"/>
                </a:solidFill>
                <a:latin typeface="Source Sans Pro" panose="020B0503030403020204" pitchFamily="34" charset="0"/>
              </a:rPr>
              <a:t> in 2022 than in 2019</a:t>
            </a:r>
          </a:p>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rPr>
              <a:t>Return to seasonal labor trends</a:t>
            </a:r>
          </a:p>
        </p:txBody>
      </p:sp>
      <p:sp>
        <p:nvSpPr>
          <p:cNvPr id="9" name="TextBox 8">
            <a:extLst>
              <a:ext uri="{FF2B5EF4-FFF2-40B4-BE49-F238E27FC236}">
                <a16:creationId xmlns:a16="http://schemas.microsoft.com/office/drawing/2014/main" id="{25957838-830C-5AC9-6F21-A2F418E2F143}"/>
              </a:ext>
            </a:extLst>
          </p:cNvPr>
          <p:cNvSpPr txBox="1"/>
          <p:nvPr/>
        </p:nvSpPr>
        <p:spPr>
          <a:xfrm>
            <a:off x="3355970" y="6445401"/>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“Local Area Unemployment Statistics (LAUS)”;  </a:t>
            </a:r>
            <a:r>
              <a:rPr lang="en-US" sz="1100" i="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bls.gov/lau</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426753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0137AD-31F2-EE88-1911-E7C968352AA9}"/>
              </a:ext>
            </a:extLst>
          </p:cNvPr>
          <p:cNvSpPr>
            <a:spLocks noGrp="1"/>
          </p:cNvSpPr>
          <p:nvPr>
            <p:ph type="title"/>
          </p:nvPr>
        </p:nvSpPr>
        <p:spPr/>
        <p:txBody>
          <a:bodyPr/>
          <a:lstStyle/>
          <a:p>
            <a:r>
              <a:rPr lang="en-US" sz="2800"/>
              <a:t>Employment in Lancaster County </a:t>
            </a:r>
            <a:r>
              <a:rPr lang="en-US" sz="2400" b="0" i="1"/>
              <a:t>(2019-2022)</a:t>
            </a:r>
            <a:endParaRPr lang="en-US" sz="2800" b="0" i="1"/>
          </a:p>
        </p:txBody>
      </p:sp>
      <p:sp>
        <p:nvSpPr>
          <p:cNvPr id="16" name="TextBox 15">
            <a:extLst>
              <a:ext uri="{FF2B5EF4-FFF2-40B4-BE49-F238E27FC236}">
                <a16:creationId xmlns:a16="http://schemas.microsoft.com/office/drawing/2014/main" id="{09E109E6-22F8-434C-A67F-7FDF2D602012}"/>
              </a:ext>
            </a:extLst>
          </p:cNvPr>
          <p:cNvSpPr txBox="1"/>
          <p:nvPr/>
        </p:nvSpPr>
        <p:spPr>
          <a:xfrm>
            <a:off x="199545" y="1194819"/>
            <a:ext cx="2655167" cy="3002489"/>
          </a:xfrm>
          <a:prstGeom prst="rect">
            <a:avLst/>
          </a:prstGeom>
          <a:noFill/>
        </p:spPr>
        <p:txBody>
          <a:bodyPr wrap="square" anchor="t">
            <a:spAutoFit/>
          </a:bodyPr>
          <a:lstStyle/>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Lancaster County had an average of </a:t>
            </a:r>
            <a:r>
              <a:rPr lang="en-US" sz="1700" b="1">
                <a:solidFill>
                  <a:srgbClr val="3B3B3C"/>
                </a:solidFill>
                <a:latin typeface="Source Sans Pro" panose="020B0503030403020204" pitchFamily="34" charset="0"/>
                <a:cs typeface="Calibri"/>
              </a:rPr>
              <a:t>2.3% or 6,300 more people employed </a:t>
            </a:r>
            <a:r>
              <a:rPr lang="en-US" sz="1700">
                <a:solidFill>
                  <a:srgbClr val="3B3B3C"/>
                </a:solidFill>
                <a:latin typeface="Source Sans Pro" panose="020B0503030403020204" pitchFamily="34" charset="0"/>
                <a:cs typeface="Calibri"/>
              </a:rPr>
              <a:t>in 2022 than in 2021.</a:t>
            </a:r>
          </a:p>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Per capita economic output (based on $ of GDP) in 2021 was greater than 2019.</a:t>
            </a:r>
          </a:p>
        </p:txBody>
      </p:sp>
      <p:sp>
        <p:nvSpPr>
          <p:cNvPr id="6" name="TextBox 5">
            <a:extLst>
              <a:ext uri="{FF2B5EF4-FFF2-40B4-BE49-F238E27FC236}">
                <a16:creationId xmlns:a16="http://schemas.microsoft.com/office/drawing/2014/main" id="{8D69DE7B-4BA5-07E4-68D0-4E71FBB7DE98}"/>
              </a:ext>
            </a:extLst>
          </p:cNvPr>
          <p:cNvSpPr txBox="1"/>
          <p:nvPr/>
        </p:nvSpPr>
        <p:spPr>
          <a:xfrm>
            <a:off x="3355970" y="6445401"/>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“Local Area Unemployment Statistics (LAUS)”;  </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bls.gov/lau</a:t>
            </a:r>
            <a:endParaRPr lang="en-US" sz="1100">
              <a:solidFill>
                <a:schemeClr val="bg1">
                  <a:lumMod val="50000"/>
                </a:schemeClr>
              </a:solidFill>
              <a:effectLst/>
              <a:latin typeface="Source Sans Pro" panose="020B0503030403020204" pitchFamily="34" charset="0"/>
            </a:endParaRPr>
          </a:p>
        </p:txBody>
      </p:sp>
      <p:pic>
        <p:nvPicPr>
          <p:cNvPr id="2" name="Picture 1">
            <a:extLst>
              <a:ext uri="{FF2B5EF4-FFF2-40B4-BE49-F238E27FC236}">
                <a16:creationId xmlns:a16="http://schemas.microsoft.com/office/drawing/2014/main" id="{8A2ED752-87F2-25D2-3F4A-F57EA5A449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40102" y="781537"/>
            <a:ext cx="8410015" cy="5489870"/>
          </a:xfrm>
          <a:prstGeom prst="rect">
            <a:avLst/>
          </a:prstGeom>
        </p:spPr>
      </p:pic>
    </p:spTree>
    <p:extLst>
      <p:ext uri="{BB962C8B-B14F-4D97-AF65-F5344CB8AC3E}">
        <p14:creationId xmlns:p14="http://schemas.microsoft.com/office/powerpoint/2010/main" val="111624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0137AD-31F2-EE88-1911-E7C968352AA9}"/>
              </a:ext>
            </a:extLst>
          </p:cNvPr>
          <p:cNvSpPr>
            <a:spLocks noGrp="1"/>
          </p:cNvSpPr>
          <p:nvPr>
            <p:ph type="title"/>
          </p:nvPr>
        </p:nvSpPr>
        <p:spPr>
          <a:xfrm>
            <a:off x="164990" y="286440"/>
            <a:ext cx="8684369" cy="941832"/>
          </a:xfrm>
        </p:spPr>
        <p:txBody>
          <a:bodyPr/>
          <a:lstStyle/>
          <a:p>
            <a:r>
              <a:rPr lang="en-US" sz="2800"/>
              <a:t>Unemployment in Lancaster County </a:t>
            </a:r>
            <a:r>
              <a:rPr lang="en-US" sz="2400" b="0" i="1"/>
              <a:t>(2019-2022)</a:t>
            </a:r>
            <a:endParaRPr lang="en-US" sz="2800" b="0" i="1"/>
          </a:p>
        </p:txBody>
      </p:sp>
      <p:sp>
        <p:nvSpPr>
          <p:cNvPr id="16" name="TextBox 15">
            <a:extLst>
              <a:ext uri="{FF2B5EF4-FFF2-40B4-BE49-F238E27FC236}">
                <a16:creationId xmlns:a16="http://schemas.microsoft.com/office/drawing/2014/main" id="{09E109E6-22F8-434C-A67F-7FDF2D602012}"/>
              </a:ext>
            </a:extLst>
          </p:cNvPr>
          <p:cNvSpPr txBox="1"/>
          <p:nvPr/>
        </p:nvSpPr>
        <p:spPr>
          <a:xfrm>
            <a:off x="170969" y="1194819"/>
            <a:ext cx="2772255" cy="3566746"/>
          </a:xfrm>
          <a:prstGeom prst="rect">
            <a:avLst/>
          </a:prstGeom>
          <a:noFill/>
        </p:spPr>
        <p:txBody>
          <a:bodyPr wrap="square" anchor="t">
            <a:spAutoFit/>
          </a:bodyPr>
          <a:lstStyle/>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The unemployment rate reached a low of  </a:t>
            </a:r>
            <a:r>
              <a:rPr lang="en-US" sz="1700" b="1">
                <a:solidFill>
                  <a:srgbClr val="3B3B3C"/>
                </a:solidFill>
                <a:latin typeface="Source Sans Pro" panose="020B0503030403020204" pitchFamily="34" charset="0"/>
                <a:cs typeface="Calibri"/>
              </a:rPr>
              <a:t>2.9%</a:t>
            </a:r>
            <a:r>
              <a:rPr lang="en-US" sz="1700">
                <a:solidFill>
                  <a:srgbClr val="3B3B3C"/>
                </a:solidFill>
                <a:latin typeface="Source Sans Pro" panose="020B0503030403020204" pitchFamily="34" charset="0"/>
                <a:cs typeface="Calibri"/>
              </a:rPr>
              <a:t> in December of 2022 (0.6% above the lowest recorded unemployment rate since 1990). </a:t>
            </a:r>
          </a:p>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The unemployment rate in 2022 was relatively consistent with the unemployment rate in 2019. </a:t>
            </a:r>
          </a:p>
        </p:txBody>
      </p:sp>
      <p:sp>
        <p:nvSpPr>
          <p:cNvPr id="6" name="TextBox 5">
            <a:extLst>
              <a:ext uri="{FF2B5EF4-FFF2-40B4-BE49-F238E27FC236}">
                <a16:creationId xmlns:a16="http://schemas.microsoft.com/office/drawing/2014/main" id="{3640BB1F-FA47-5C57-51B8-980E79D05F7B}"/>
              </a:ext>
            </a:extLst>
          </p:cNvPr>
          <p:cNvSpPr txBox="1"/>
          <p:nvPr/>
        </p:nvSpPr>
        <p:spPr>
          <a:xfrm>
            <a:off x="3355970" y="6445401"/>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“Local Area Unemployment Statistics (LAUS)”;  </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bls.gov/lau</a:t>
            </a:r>
            <a:endParaRPr lang="en-US" sz="1100">
              <a:solidFill>
                <a:schemeClr val="bg1">
                  <a:lumMod val="50000"/>
                </a:schemeClr>
              </a:solidFill>
              <a:effectLst/>
              <a:latin typeface="Source Sans Pro" panose="020B0503030403020204" pitchFamily="34" charset="0"/>
            </a:endParaRPr>
          </a:p>
        </p:txBody>
      </p:sp>
      <p:pic>
        <p:nvPicPr>
          <p:cNvPr id="2" name="Picture 1">
            <a:extLst>
              <a:ext uri="{FF2B5EF4-FFF2-40B4-BE49-F238E27FC236}">
                <a16:creationId xmlns:a16="http://schemas.microsoft.com/office/drawing/2014/main" id="{EE0A2A08-4A28-341B-C365-1EAEB4E439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40103" y="781537"/>
            <a:ext cx="8410013" cy="5489870"/>
          </a:xfrm>
          <a:prstGeom prst="rect">
            <a:avLst/>
          </a:prstGeom>
        </p:spPr>
      </p:pic>
    </p:spTree>
    <p:extLst>
      <p:ext uri="{BB962C8B-B14F-4D97-AF65-F5344CB8AC3E}">
        <p14:creationId xmlns:p14="http://schemas.microsoft.com/office/powerpoint/2010/main" val="306310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0137AD-31F2-EE88-1911-E7C968352AA9}"/>
              </a:ext>
            </a:extLst>
          </p:cNvPr>
          <p:cNvSpPr>
            <a:spLocks noGrp="1"/>
          </p:cNvSpPr>
          <p:nvPr>
            <p:ph type="title"/>
          </p:nvPr>
        </p:nvSpPr>
        <p:spPr>
          <a:xfrm>
            <a:off x="164989" y="286440"/>
            <a:ext cx="11827466" cy="941832"/>
          </a:xfrm>
        </p:spPr>
        <p:txBody>
          <a:bodyPr/>
          <a:lstStyle/>
          <a:p>
            <a:r>
              <a:rPr lang="en-US" sz="2800"/>
              <a:t>Unemployment Rate: Lancaster County vs Lancaster City </a:t>
            </a:r>
            <a:r>
              <a:rPr lang="en-US" sz="2400" b="0" i="1"/>
              <a:t>(2018-2022)</a:t>
            </a:r>
            <a:endParaRPr lang="en-US" sz="2800" b="0" i="1"/>
          </a:p>
        </p:txBody>
      </p:sp>
      <p:sp>
        <p:nvSpPr>
          <p:cNvPr id="16" name="TextBox 15">
            <a:extLst>
              <a:ext uri="{FF2B5EF4-FFF2-40B4-BE49-F238E27FC236}">
                <a16:creationId xmlns:a16="http://schemas.microsoft.com/office/drawing/2014/main" id="{09E109E6-22F8-434C-A67F-7FDF2D602012}"/>
              </a:ext>
            </a:extLst>
          </p:cNvPr>
          <p:cNvSpPr txBox="1"/>
          <p:nvPr/>
        </p:nvSpPr>
        <p:spPr>
          <a:xfrm>
            <a:off x="199544" y="1194819"/>
            <a:ext cx="2741363" cy="3079433"/>
          </a:xfrm>
          <a:prstGeom prst="rect">
            <a:avLst/>
          </a:prstGeom>
          <a:noFill/>
        </p:spPr>
        <p:txBody>
          <a:bodyPr wrap="square" anchor="t">
            <a:spAutoFit/>
          </a:bodyPr>
          <a:lstStyle/>
          <a:p>
            <a:pPr marL="285750" indent="-285750">
              <a:lnSpc>
                <a:spcPts val="2240"/>
              </a:lnSpc>
              <a:spcBef>
                <a:spcPts val="1200"/>
              </a:spcBef>
              <a:spcAft>
                <a:spcPts val="1800"/>
              </a:spcAft>
              <a:buClr>
                <a:srgbClr val="1A9894"/>
              </a:buClr>
              <a:buFont typeface="Wingdings" panose="05000000000000000000" pitchFamily="2" charset="2"/>
              <a:buChar char="Ø"/>
            </a:pPr>
            <a:r>
              <a:rPr lang="en-US" sz="1700">
                <a:solidFill>
                  <a:srgbClr val="3B3B3C"/>
                </a:solidFill>
                <a:latin typeface="Source Sans Pro" panose="020B0503030403020204" pitchFamily="34" charset="0"/>
                <a:cs typeface="Calibri"/>
              </a:rPr>
              <a:t>The average difference between the unemployment rate in Lancaster County and Lancaster City was smaller in 2022 than in 2019:</a:t>
            </a:r>
          </a:p>
          <a:p>
            <a:pPr marL="742950" lvl="1" indent="-285750">
              <a:lnSpc>
                <a:spcPts val="2240"/>
              </a:lnSpc>
              <a:spcBef>
                <a:spcPts val="600"/>
              </a:spcBef>
              <a:spcAft>
                <a:spcPts val="600"/>
              </a:spcAft>
              <a:buClr>
                <a:srgbClr val="1A9894"/>
              </a:buClr>
              <a:buFont typeface="System Font Regular"/>
              <a:buChar char="»"/>
            </a:pPr>
            <a:r>
              <a:rPr lang="en-US" sz="1700" b="1">
                <a:solidFill>
                  <a:srgbClr val="3B3B3C"/>
                </a:solidFill>
                <a:latin typeface="Source Sans Pro" panose="020B0503030403020204" pitchFamily="34" charset="0"/>
                <a:cs typeface="Calibri"/>
              </a:rPr>
              <a:t>2019:</a:t>
            </a:r>
            <a:r>
              <a:rPr lang="en-US" sz="1700">
                <a:solidFill>
                  <a:srgbClr val="3B3B3C"/>
                </a:solidFill>
                <a:latin typeface="Source Sans Pro" panose="020B0503030403020204" pitchFamily="34" charset="0"/>
                <a:cs typeface="Calibri"/>
              </a:rPr>
              <a:t> 1.7% </a:t>
            </a:r>
          </a:p>
          <a:p>
            <a:pPr marL="742950" lvl="1" indent="-285750">
              <a:lnSpc>
                <a:spcPts val="2240"/>
              </a:lnSpc>
              <a:spcBef>
                <a:spcPts val="600"/>
              </a:spcBef>
              <a:spcAft>
                <a:spcPts val="600"/>
              </a:spcAft>
              <a:buClr>
                <a:srgbClr val="1A9894"/>
              </a:buClr>
              <a:buFont typeface="System Font Regular"/>
              <a:buChar char="»"/>
            </a:pPr>
            <a:r>
              <a:rPr lang="en-US" sz="1700" b="1">
                <a:solidFill>
                  <a:srgbClr val="3B3B3C"/>
                </a:solidFill>
                <a:latin typeface="Source Sans Pro" panose="020B0503030403020204" pitchFamily="34" charset="0"/>
                <a:cs typeface="Calibri"/>
              </a:rPr>
              <a:t>2022:</a:t>
            </a:r>
            <a:r>
              <a:rPr lang="en-US" sz="1700">
                <a:solidFill>
                  <a:srgbClr val="3B3B3C"/>
                </a:solidFill>
                <a:latin typeface="Source Sans Pro" panose="020B0503030403020204" pitchFamily="34" charset="0"/>
                <a:cs typeface="Calibri"/>
              </a:rPr>
              <a:t> 1.2%</a:t>
            </a:r>
          </a:p>
        </p:txBody>
      </p:sp>
      <p:sp>
        <p:nvSpPr>
          <p:cNvPr id="5" name="TextBox 4">
            <a:extLst>
              <a:ext uri="{FF2B5EF4-FFF2-40B4-BE49-F238E27FC236}">
                <a16:creationId xmlns:a16="http://schemas.microsoft.com/office/drawing/2014/main" id="{BC6D3207-2F8F-9307-955B-4FA019BE15AC}"/>
              </a:ext>
            </a:extLst>
          </p:cNvPr>
          <p:cNvSpPr txBox="1"/>
          <p:nvPr/>
        </p:nvSpPr>
        <p:spPr>
          <a:xfrm>
            <a:off x="3355970" y="6445401"/>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“Local Area Unemployment Statistics (LAUS)”;  </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bls.gov/lau</a:t>
            </a:r>
            <a:endParaRPr lang="en-US" sz="1100">
              <a:solidFill>
                <a:schemeClr val="bg1">
                  <a:lumMod val="50000"/>
                </a:schemeClr>
              </a:solidFill>
              <a:effectLst/>
              <a:latin typeface="Source Sans Pro" panose="020B0503030403020204" pitchFamily="34" charset="0"/>
            </a:endParaRPr>
          </a:p>
        </p:txBody>
      </p:sp>
      <p:pic>
        <p:nvPicPr>
          <p:cNvPr id="2" name="Picture 1">
            <a:extLst>
              <a:ext uri="{FF2B5EF4-FFF2-40B4-BE49-F238E27FC236}">
                <a16:creationId xmlns:a16="http://schemas.microsoft.com/office/drawing/2014/main" id="{88DEC962-1361-6157-7962-CD5F927796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40103" y="781537"/>
            <a:ext cx="8410013" cy="5489869"/>
          </a:xfrm>
          <a:prstGeom prst="rect">
            <a:avLst/>
          </a:prstGeom>
        </p:spPr>
      </p:pic>
    </p:spTree>
    <p:extLst>
      <p:ext uri="{BB962C8B-B14F-4D97-AF65-F5344CB8AC3E}">
        <p14:creationId xmlns:p14="http://schemas.microsoft.com/office/powerpoint/2010/main" val="82618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BB0EF1-E91A-2048-E77F-482EC625EE3C}"/>
              </a:ext>
            </a:extLst>
          </p:cNvPr>
          <p:cNvSpPr txBox="1"/>
          <p:nvPr/>
        </p:nvSpPr>
        <p:spPr>
          <a:xfrm>
            <a:off x="199545" y="1197864"/>
            <a:ext cx="2686530" cy="3298339"/>
          </a:xfrm>
          <a:prstGeom prst="rect">
            <a:avLst/>
          </a:prstGeom>
          <a:noFill/>
        </p:spPr>
        <p:txBody>
          <a:bodyPr wrap="square" anchor="t">
            <a:spAutoFit/>
          </a:bodyPr>
          <a:lstStyle/>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Turnover in PA in 2022 (vs. 2019) is driven more by employees choosing to quit than employers conducting layoffs​</a:t>
            </a:r>
          </a:p>
          <a:p>
            <a:pPr marL="285750" indent="-285750">
              <a:lnSpc>
                <a:spcPts val="2240"/>
              </a:lnSpc>
              <a:spcBef>
                <a:spcPts val="1200"/>
              </a:spcBef>
              <a:spcAft>
                <a:spcPts val="1800"/>
              </a:spcAft>
              <a:buClr>
                <a:srgbClr val="1A9894"/>
              </a:buClr>
              <a:buFont typeface="System Font Regular"/>
              <a:buChar char="»"/>
            </a:pPr>
            <a:r>
              <a:rPr lang="en-US" sz="1700">
                <a:solidFill>
                  <a:srgbClr val="3B3B3C"/>
                </a:solidFill>
                <a:latin typeface="Source Sans Pro" panose="020B0503030403020204" pitchFamily="34" charset="0"/>
                <a:cs typeface="Calibri"/>
              </a:rPr>
              <a:t>On average, hiring by employers in 2022 in PA exceeded the combination of quits and layoffs. </a:t>
            </a:r>
          </a:p>
        </p:txBody>
      </p:sp>
      <p:sp>
        <p:nvSpPr>
          <p:cNvPr id="4" name="TextBox 3">
            <a:extLst>
              <a:ext uri="{FF2B5EF4-FFF2-40B4-BE49-F238E27FC236}">
                <a16:creationId xmlns:a16="http://schemas.microsoft.com/office/drawing/2014/main" id="{6438BBA8-ED5F-47BE-1C8D-5BA997B91033}"/>
              </a:ext>
            </a:extLst>
          </p:cNvPr>
          <p:cNvSpPr txBox="1"/>
          <p:nvPr/>
        </p:nvSpPr>
        <p:spPr>
          <a:xfrm>
            <a:off x="3162933" y="6445401"/>
            <a:ext cx="5866133"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“Job Openings and Labor Turnover Survey (JOLTS)”;  </a:t>
            </a:r>
            <a:r>
              <a:rPr lang="en-US" sz="1100" i="1">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bls.gov/jlt</a:t>
            </a:r>
            <a:endParaRPr lang="en-US" sz="1100">
              <a:solidFill>
                <a:schemeClr val="bg1">
                  <a:lumMod val="50000"/>
                </a:schemeClr>
              </a:solidFill>
              <a:effectLst/>
              <a:latin typeface="Source Sans Pro" panose="020B0503030403020204" pitchFamily="34" charset="0"/>
            </a:endParaRPr>
          </a:p>
        </p:txBody>
      </p:sp>
      <p:sp>
        <p:nvSpPr>
          <p:cNvPr id="9" name="Title 7">
            <a:extLst>
              <a:ext uri="{FF2B5EF4-FFF2-40B4-BE49-F238E27FC236}">
                <a16:creationId xmlns:a16="http://schemas.microsoft.com/office/drawing/2014/main" id="{FF94A072-DB05-830D-237A-5AACD086D237}"/>
              </a:ext>
            </a:extLst>
          </p:cNvPr>
          <p:cNvSpPr txBox="1">
            <a:spLocks/>
          </p:cNvSpPr>
          <p:nvPr/>
        </p:nvSpPr>
        <p:spPr>
          <a:xfrm>
            <a:off x="164989" y="286440"/>
            <a:ext cx="11827466" cy="94183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a:solidFill>
                  <a:srgbClr val="1A9894"/>
                </a:solidFill>
                <a:latin typeface="Source Sans Pro" panose="020B0503030403020204" pitchFamily="34" charset="0"/>
                <a:ea typeface="+mj-ea"/>
                <a:cs typeface="+mj-cs"/>
              </a:defRPr>
            </a:lvl1pPr>
          </a:lstStyle>
          <a:p>
            <a:r>
              <a:rPr lang="en-US" sz="2800"/>
              <a:t>Pennsylvania Workforce Churn: Layoffs &amp; Quits vs. Hires </a:t>
            </a:r>
            <a:r>
              <a:rPr lang="en-US" sz="2400" b="0" i="1"/>
              <a:t>(2019 and 2022)</a:t>
            </a:r>
            <a:endParaRPr lang="en-US" sz="2800" b="0" i="1"/>
          </a:p>
        </p:txBody>
      </p:sp>
      <p:pic>
        <p:nvPicPr>
          <p:cNvPr id="12" name="Picture 11">
            <a:extLst>
              <a:ext uri="{FF2B5EF4-FFF2-40B4-BE49-F238E27FC236}">
                <a16:creationId xmlns:a16="http://schemas.microsoft.com/office/drawing/2014/main" id="{0CEF6091-96DF-3F4E-F816-703D90D261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5309" y="895208"/>
            <a:ext cx="8338994" cy="5443509"/>
          </a:xfrm>
          <a:prstGeom prst="rect">
            <a:avLst/>
          </a:prstGeom>
        </p:spPr>
      </p:pic>
    </p:spTree>
    <p:extLst>
      <p:ext uri="{BB962C8B-B14F-4D97-AF65-F5344CB8AC3E}">
        <p14:creationId xmlns:p14="http://schemas.microsoft.com/office/powerpoint/2010/main" val="301819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72C81A3-D150-EFA8-66C8-0AC1B4F8BB1C}"/>
              </a:ext>
            </a:extLst>
          </p:cNvPr>
          <p:cNvPicPr>
            <a:picLocks noChangeAspect="1"/>
          </p:cNvPicPr>
          <p:nvPr/>
        </p:nvPicPr>
        <p:blipFill rotWithShape="1">
          <a:blip r:embed="rId3">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pic>
        <p:nvPicPr>
          <p:cNvPr id="9" name="Picture 8" descr="Chart, bar chart&#10;&#10;Description automatically generated">
            <a:extLst>
              <a:ext uri="{FF2B5EF4-FFF2-40B4-BE49-F238E27FC236}">
                <a16:creationId xmlns:a16="http://schemas.microsoft.com/office/drawing/2014/main" id="{FCAA4629-C74F-18BE-6567-00E748D9A0C3}"/>
              </a:ext>
            </a:extLst>
          </p:cNvPr>
          <p:cNvPicPr>
            <a:picLocks noChangeAspect="1"/>
          </p:cNvPicPr>
          <p:nvPr/>
        </p:nvPicPr>
        <p:blipFill rotWithShape="1">
          <a:blip r:embed="rId4">
            <a:extLst>
              <a:ext uri="{28A0092B-C50C-407E-A947-70E740481C1C}">
                <a14:useLocalDpi xmlns:a14="http://schemas.microsoft.com/office/drawing/2010/main" val="0"/>
              </a:ext>
            </a:extLst>
          </a:blip>
          <a:srcRect b="5593"/>
          <a:stretch/>
        </p:blipFill>
        <p:spPr>
          <a:xfrm>
            <a:off x="420652" y="1145169"/>
            <a:ext cx="5135321" cy="4848127"/>
          </a:xfrm>
          <a:prstGeom prst="rect">
            <a:avLst/>
          </a:prstGeom>
        </p:spPr>
      </p:pic>
      <p:cxnSp>
        <p:nvCxnSpPr>
          <p:cNvPr id="3" name="Straight Arrow Connector 2">
            <a:extLst>
              <a:ext uri="{FF2B5EF4-FFF2-40B4-BE49-F238E27FC236}">
                <a16:creationId xmlns:a16="http://schemas.microsoft.com/office/drawing/2014/main" id="{ED18AF29-ED8D-DF58-7A81-B63C01991926}"/>
              </a:ext>
            </a:extLst>
          </p:cNvPr>
          <p:cNvCxnSpPr>
            <a:cxnSpLocks/>
          </p:cNvCxnSpPr>
          <p:nvPr/>
        </p:nvCxnSpPr>
        <p:spPr>
          <a:xfrm flipV="1">
            <a:off x="1478844" y="1818800"/>
            <a:ext cx="3499556" cy="14205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B50399-7FAB-3833-6CDE-4F16E2733ABA}"/>
              </a:ext>
            </a:extLst>
          </p:cNvPr>
          <p:cNvSpPr txBox="1"/>
          <p:nvPr/>
        </p:nvSpPr>
        <p:spPr>
          <a:xfrm rot="21425799">
            <a:off x="2648357" y="1636908"/>
            <a:ext cx="646331" cy="307777"/>
          </a:xfrm>
          <a:prstGeom prst="rect">
            <a:avLst/>
          </a:prstGeom>
          <a:noFill/>
        </p:spPr>
        <p:txBody>
          <a:bodyPr wrap="none" rtlCol="0">
            <a:spAutoFit/>
          </a:bodyPr>
          <a:lstStyle/>
          <a:p>
            <a:r>
              <a:rPr lang="en-US" sz="1400" dirty="0">
                <a:solidFill>
                  <a:schemeClr val="accent6"/>
                </a:solidFill>
                <a:latin typeface="Source Sans Pro" panose="020B0503030403020204" pitchFamily="34" charset="0"/>
              </a:rPr>
              <a:t>+3.4%</a:t>
            </a:r>
          </a:p>
        </p:txBody>
      </p:sp>
      <p:sp>
        <p:nvSpPr>
          <p:cNvPr id="12" name="TextBox 11">
            <a:extLst>
              <a:ext uri="{FF2B5EF4-FFF2-40B4-BE49-F238E27FC236}">
                <a16:creationId xmlns:a16="http://schemas.microsoft.com/office/drawing/2014/main" id="{6B78C1A0-F9F7-AD0D-D465-926AFA9A1130}"/>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0428669" cy="941832"/>
          </a:xfrm>
        </p:spPr>
        <p:txBody>
          <a:bodyPr/>
          <a:lstStyle/>
          <a:p>
            <a:r>
              <a:rPr lang="en-US" sz="2400" b="0" i="1" dirty="0"/>
              <a:t>Key Sector Focus:</a:t>
            </a:r>
            <a:r>
              <a:rPr lang="en-US" sz="2800" b="0" i="1" dirty="0"/>
              <a:t> </a:t>
            </a:r>
            <a:r>
              <a:rPr lang="en-US" sz="2800" b="0" dirty="0"/>
              <a:t>Lancaster County </a:t>
            </a:r>
            <a:r>
              <a:rPr lang="en-US" sz="2800" dirty="0"/>
              <a:t>Manufacturing </a:t>
            </a:r>
            <a:r>
              <a:rPr lang="en-US" sz="2800" b="0" i="1" dirty="0"/>
              <a:t>(Q3)</a:t>
            </a:r>
          </a:p>
        </p:txBody>
      </p:sp>
      <p:cxnSp>
        <p:nvCxnSpPr>
          <p:cNvPr id="34" name="Straight Arrow Connector 33">
            <a:extLst>
              <a:ext uri="{FF2B5EF4-FFF2-40B4-BE49-F238E27FC236}">
                <a16:creationId xmlns:a16="http://schemas.microsoft.com/office/drawing/2014/main" id="{04D0CECE-3EC5-FA8F-9991-D23AC152D446}"/>
              </a:ext>
            </a:extLst>
          </p:cNvPr>
          <p:cNvCxnSpPr>
            <a:cxnSpLocks/>
          </p:cNvCxnSpPr>
          <p:nvPr/>
        </p:nvCxnSpPr>
        <p:spPr>
          <a:xfrm flipV="1">
            <a:off x="7611229" y="1796064"/>
            <a:ext cx="3532610" cy="53973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32E682-FECB-DE63-1DB1-C766B87A3368}"/>
              </a:ext>
            </a:extLst>
          </p:cNvPr>
          <p:cNvSpPr txBox="1"/>
          <p:nvPr/>
        </p:nvSpPr>
        <p:spPr>
          <a:xfrm rot="20977274">
            <a:off x="8846223" y="1819863"/>
            <a:ext cx="736099" cy="307777"/>
          </a:xfrm>
          <a:prstGeom prst="rect">
            <a:avLst/>
          </a:prstGeom>
          <a:noFill/>
        </p:spPr>
        <p:txBody>
          <a:bodyPr wrap="none" rtlCol="0">
            <a:spAutoFit/>
          </a:bodyPr>
          <a:lstStyle/>
          <a:p>
            <a:r>
              <a:rPr lang="en-US" sz="1400" dirty="0">
                <a:solidFill>
                  <a:schemeClr val="accent6"/>
                </a:solidFill>
                <a:latin typeface="Source Sans Pro" panose="020B0503030403020204" pitchFamily="34" charset="0"/>
              </a:rPr>
              <a:t>+19.6%</a:t>
            </a:r>
          </a:p>
        </p:txBody>
      </p:sp>
    </p:spTree>
    <p:extLst>
      <p:ext uri="{BB962C8B-B14F-4D97-AF65-F5344CB8AC3E}">
        <p14:creationId xmlns:p14="http://schemas.microsoft.com/office/powerpoint/2010/main" val="223927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9B67F-0974-93FC-16A6-3AC358D50C4D}"/>
              </a:ext>
            </a:extLst>
          </p:cNvPr>
          <p:cNvPicPr>
            <a:picLocks noChangeAspect="1"/>
          </p:cNvPicPr>
          <p:nvPr/>
        </p:nvPicPr>
        <p:blipFill rotWithShape="1">
          <a:blip r:embed="rId2">
            <a:extLst>
              <a:ext uri="{28A0092B-C50C-407E-A947-70E740481C1C}">
                <a14:useLocalDpi xmlns:a14="http://schemas.microsoft.com/office/drawing/2010/main" val="0"/>
              </a:ext>
            </a:extLst>
          </a:blip>
          <a:srcRect b="5592"/>
          <a:stretch/>
        </p:blipFill>
        <p:spPr>
          <a:xfrm>
            <a:off x="6576391" y="1145168"/>
            <a:ext cx="5135321" cy="4848127"/>
          </a:xfrm>
          <a:prstGeom prst="rect">
            <a:avLst/>
          </a:prstGeom>
        </p:spPr>
      </p:pic>
      <p:pic>
        <p:nvPicPr>
          <p:cNvPr id="5" name="Picture 4">
            <a:extLst>
              <a:ext uri="{FF2B5EF4-FFF2-40B4-BE49-F238E27FC236}">
                <a16:creationId xmlns:a16="http://schemas.microsoft.com/office/drawing/2014/main" id="{730006D3-AAD1-59CC-852B-303C4454449D}"/>
              </a:ext>
            </a:extLst>
          </p:cNvPr>
          <p:cNvPicPr>
            <a:picLocks noChangeAspect="1"/>
          </p:cNvPicPr>
          <p:nvPr/>
        </p:nvPicPr>
        <p:blipFill rotWithShape="1">
          <a:blip r:embed="rId3">
            <a:extLst>
              <a:ext uri="{28A0092B-C50C-407E-A947-70E740481C1C}">
                <a14:useLocalDpi xmlns:a14="http://schemas.microsoft.com/office/drawing/2010/main" val="0"/>
              </a:ext>
            </a:extLst>
          </a:blip>
          <a:srcRect b="5591"/>
          <a:stretch/>
        </p:blipFill>
        <p:spPr>
          <a:xfrm>
            <a:off x="420652" y="1145169"/>
            <a:ext cx="5135321" cy="4848127"/>
          </a:xfrm>
          <a:prstGeom prst="rect">
            <a:avLst/>
          </a:prstGeom>
        </p:spPr>
      </p:pic>
      <p:cxnSp>
        <p:nvCxnSpPr>
          <p:cNvPr id="3" name="Straight Arrow Connector 2">
            <a:extLst>
              <a:ext uri="{FF2B5EF4-FFF2-40B4-BE49-F238E27FC236}">
                <a16:creationId xmlns:a16="http://schemas.microsoft.com/office/drawing/2014/main" id="{ED18AF29-ED8D-DF58-7A81-B63C01991926}"/>
              </a:ext>
            </a:extLst>
          </p:cNvPr>
          <p:cNvCxnSpPr>
            <a:cxnSpLocks/>
          </p:cNvCxnSpPr>
          <p:nvPr/>
        </p:nvCxnSpPr>
        <p:spPr>
          <a:xfrm>
            <a:off x="1430215" y="1815728"/>
            <a:ext cx="3540370" cy="1465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B50399-7FAB-3833-6CDE-4F16E2733ABA}"/>
              </a:ext>
            </a:extLst>
          </p:cNvPr>
          <p:cNvSpPr txBox="1"/>
          <p:nvPr/>
        </p:nvSpPr>
        <p:spPr>
          <a:xfrm rot="166255">
            <a:off x="2665189" y="1615254"/>
            <a:ext cx="612668" cy="307777"/>
          </a:xfrm>
          <a:prstGeom prst="rect">
            <a:avLst/>
          </a:prstGeom>
          <a:noFill/>
        </p:spPr>
        <p:txBody>
          <a:bodyPr wrap="none" rtlCol="0">
            <a:spAutoFit/>
          </a:bodyPr>
          <a:lstStyle/>
          <a:p>
            <a:r>
              <a:rPr lang="en-US" sz="1400" dirty="0">
                <a:solidFill>
                  <a:srgbClr val="FF0000"/>
                </a:solidFill>
                <a:latin typeface="Source Sans Pro" panose="020B0503030403020204" pitchFamily="34" charset="0"/>
              </a:rPr>
              <a:t>-4.3%</a:t>
            </a:r>
          </a:p>
        </p:txBody>
      </p:sp>
      <p:sp>
        <p:nvSpPr>
          <p:cNvPr id="16" name="Title 7">
            <a:extLst>
              <a:ext uri="{FF2B5EF4-FFF2-40B4-BE49-F238E27FC236}">
                <a16:creationId xmlns:a16="http://schemas.microsoft.com/office/drawing/2014/main" id="{F35FC2E3-A395-F7FA-33BF-C8E157718BEE}"/>
              </a:ext>
            </a:extLst>
          </p:cNvPr>
          <p:cNvSpPr>
            <a:spLocks noGrp="1"/>
          </p:cNvSpPr>
          <p:nvPr>
            <p:ph type="title"/>
          </p:nvPr>
        </p:nvSpPr>
        <p:spPr>
          <a:xfrm>
            <a:off x="164989" y="286440"/>
            <a:ext cx="11128322" cy="941832"/>
          </a:xfrm>
        </p:spPr>
        <p:txBody>
          <a:bodyPr/>
          <a:lstStyle/>
          <a:p>
            <a:r>
              <a:rPr lang="en-US" sz="2400" b="0" i="1" dirty="0"/>
              <a:t>Key Sector Focus:</a:t>
            </a:r>
            <a:r>
              <a:rPr lang="en-US" sz="2800" b="0" i="1" dirty="0"/>
              <a:t> </a:t>
            </a:r>
            <a:r>
              <a:rPr lang="en-US" sz="2800" b="0" dirty="0"/>
              <a:t>Lancaster County </a:t>
            </a:r>
            <a:r>
              <a:rPr lang="en-US" sz="2800" dirty="0"/>
              <a:t>Professional &amp; Business Services </a:t>
            </a:r>
            <a:r>
              <a:rPr lang="en-US" sz="2400" b="0" i="1" dirty="0"/>
              <a:t>(Q3)</a:t>
            </a:r>
            <a:endParaRPr lang="en-US" sz="2800" b="0" i="1" dirty="0"/>
          </a:p>
        </p:txBody>
      </p:sp>
      <p:cxnSp>
        <p:nvCxnSpPr>
          <p:cNvPr id="34" name="Straight Arrow Connector 33">
            <a:extLst>
              <a:ext uri="{FF2B5EF4-FFF2-40B4-BE49-F238E27FC236}">
                <a16:creationId xmlns:a16="http://schemas.microsoft.com/office/drawing/2014/main" id="{04D0CECE-3EC5-FA8F-9991-D23AC152D446}"/>
              </a:ext>
            </a:extLst>
          </p:cNvPr>
          <p:cNvCxnSpPr>
            <a:cxnSpLocks/>
          </p:cNvCxnSpPr>
          <p:nvPr/>
        </p:nvCxnSpPr>
        <p:spPr>
          <a:xfrm flipV="1">
            <a:off x="7617279" y="1787979"/>
            <a:ext cx="3518807" cy="38372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32E682-FECB-DE63-1DB1-C766B87A3368}"/>
              </a:ext>
            </a:extLst>
          </p:cNvPr>
          <p:cNvSpPr txBox="1"/>
          <p:nvPr/>
        </p:nvSpPr>
        <p:spPr>
          <a:xfrm rot="21138550">
            <a:off x="8923799" y="1696470"/>
            <a:ext cx="736099" cy="307777"/>
          </a:xfrm>
          <a:prstGeom prst="rect">
            <a:avLst/>
          </a:prstGeom>
          <a:noFill/>
        </p:spPr>
        <p:txBody>
          <a:bodyPr wrap="none" rtlCol="0">
            <a:spAutoFit/>
          </a:bodyPr>
          <a:lstStyle/>
          <a:p>
            <a:r>
              <a:rPr lang="en-US" sz="1400" dirty="0">
                <a:solidFill>
                  <a:schemeClr val="accent6"/>
                </a:solidFill>
                <a:latin typeface="Source Sans Pro" panose="020B0503030403020204" pitchFamily="34" charset="0"/>
              </a:rPr>
              <a:t>+12.8%</a:t>
            </a:r>
          </a:p>
        </p:txBody>
      </p:sp>
      <p:sp>
        <p:nvSpPr>
          <p:cNvPr id="2" name="TextBox 1">
            <a:extLst>
              <a:ext uri="{FF2B5EF4-FFF2-40B4-BE49-F238E27FC236}">
                <a16:creationId xmlns:a16="http://schemas.microsoft.com/office/drawing/2014/main" id="{4E060AB2-C196-7463-7D48-1E294D70FB61}"/>
              </a:ext>
            </a:extLst>
          </p:cNvPr>
          <p:cNvSpPr txBox="1"/>
          <p:nvPr/>
        </p:nvSpPr>
        <p:spPr>
          <a:xfrm>
            <a:off x="3355970" y="6440755"/>
            <a:ext cx="5480060" cy="261610"/>
          </a:xfrm>
          <a:prstGeom prst="rect">
            <a:avLst/>
          </a:prstGeom>
          <a:noFill/>
        </p:spPr>
        <p:txBody>
          <a:bodyPr wrap="square" rtlCol="0">
            <a:spAutoFit/>
          </a:bodyPr>
          <a:lstStyle/>
          <a:p>
            <a:pPr algn="ctr"/>
            <a:r>
              <a:rPr lang="en-US" sz="1100" i="1">
                <a:solidFill>
                  <a:schemeClr val="bg1">
                    <a:lumMod val="50000"/>
                  </a:schemeClr>
                </a:solidFill>
                <a:effectLst/>
                <a:latin typeface="Source Sans Pro" panose="020B0503030403020204" pitchFamily="34" charset="0"/>
              </a:rPr>
              <a:t>US Bureau of Labor Statistics, “Quarterly Census of Employment and Wages”;  </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bls.gov</a:t>
            </a:r>
            <a:r>
              <a:rPr lang="en-US" sz="1100" i="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a:t>
            </a:r>
            <a:r>
              <a:rPr lang="en-US" sz="1100" i="1" err="1">
                <a:solidFill>
                  <a:schemeClr val="bg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cew</a:t>
            </a:r>
            <a:endParaRPr lang="en-US" sz="1100">
              <a:solidFill>
                <a:schemeClr val="bg1">
                  <a:lumMod val="50000"/>
                </a:schemeClr>
              </a:solidFill>
              <a:effectLst/>
              <a:latin typeface="Source Sans Pro" panose="020B0503030403020204" pitchFamily="34" charset="0"/>
            </a:endParaRPr>
          </a:p>
        </p:txBody>
      </p:sp>
    </p:spTree>
    <p:extLst>
      <p:ext uri="{BB962C8B-B14F-4D97-AF65-F5344CB8AC3E}">
        <p14:creationId xmlns:p14="http://schemas.microsoft.com/office/powerpoint/2010/main" val="224257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23538e-5dc8-4e7a-9c0f-e1a60bb1c76f">
      <Terms xmlns="http://schemas.microsoft.com/office/infopath/2007/PartnerControls"/>
    </lcf76f155ced4ddcb4097134ff3c332f>
    <TaxCatchAll xmlns="db2a8ebc-79d8-4d27-980e-766401744935" xsi:nil="true"/>
    <SharedWithUsers xmlns="db2a8ebc-79d8-4d27-980e-766401744935">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D611F934879A4A85873BA10928921E" ma:contentTypeVersion="21" ma:contentTypeDescription="Create a new document." ma:contentTypeScope="" ma:versionID="04445e5d981bfe2349a135c8c60a87ee">
  <xsd:schema xmlns:xsd="http://www.w3.org/2001/XMLSchema" xmlns:xs="http://www.w3.org/2001/XMLSchema" xmlns:p="http://schemas.microsoft.com/office/2006/metadata/properties" xmlns:ns2="c823538e-5dc8-4e7a-9c0f-e1a60bb1c76f" xmlns:ns3="db2a8ebc-79d8-4d27-980e-766401744935" targetNamespace="http://schemas.microsoft.com/office/2006/metadata/properties" ma:root="true" ma:fieldsID="2243b1dbba4ab1627c09dd448cda7604" ns2:_="" ns3:_="">
    <xsd:import namespace="c823538e-5dc8-4e7a-9c0f-e1a60bb1c76f"/>
    <xsd:import namespace="db2a8ebc-79d8-4d27-980e-7664017449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23538e-5dc8-4e7a-9c0f-e1a60bb1c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6f4254-0b26-49c1-9dbf-0f86992e96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2a8ebc-79d8-4d27-980e-76640174493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b8ede1d-4b27-4f4b-823c-193f2be77fbe}" ma:internalName="TaxCatchAll" ma:showField="CatchAllData" ma:web="db2a8ebc-79d8-4d27-980e-7664017449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B66AC-F276-4580-97C1-2DD018E6DF96}">
  <ds:schemaRefs>
    <ds:schemaRef ds:uri="http://schemas.microsoft.com/sharepoint/v3/contenttype/forms"/>
  </ds:schemaRefs>
</ds:datastoreItem>
</file>

<file path=customXml/itemProps2.xml><?xml version="1.0" encoding="utf-8"?>
<ds:datastoreItem xmlns:ds="http://schemas.openxmlformats.org/officeDocument/2006/customXml" ds:itemID="{56103616-EB04-44E3-AE61-AC3A6A1A0725}">
  <ds:schemaRefs>
    <ds:schemaRef ds:uri="c823538e-5dc8-4e7a-9c0f-e1a60bb1c76f"/>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db2a8ebc-79d8-4d27-980e-766401744935"/>
  </ds:schemaRefs>
</ds:datastoreItem>
</file>

<file path=customXml/itemProps3.xml><?xml version="1.0" encoding="utf-8"?>
<ds:datastoreItem xmlns:ds="http://schemas.openxmlformats.org/officeDocument/2006/customXml" ds:itemID="{276D9036-4C40-41CA-8597-D7B3382AD370}">
  <ds:schemaRefs>
    <ds:schemaRef ds:uri="c823538e-5dc8-4e7a-9c0f-e1a60bb1c76f"/>
    <ds:schemaRef ds:uri="db2a8ebc-79d8-4d27-980e-7664017449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1700</TotalTime>
  <Words>1430</Words>
  <Application>Microsoft Office PowerPoint</Application>
  <PresentationFormat>Widescreen</PresentationFormat>
  <Paragraphs>142</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Montserrat</vt:lpstr>
      <vt:lpstr>Source Sans Pro</vt:lpstr>
      <vt:lpstr>Source Sans Pro Black</vt:lpstr>
      <vt:lpstr>System Font Regular</vt:lpstr>
      <vt:lpstr>Wingdings</vt:lpstr>
      <vt:lpstr>Office Theme</vt:lpstr>
      <vt:lpstr>PowerPoint Presentation</vt:lpstr>
      <vt:lpstr>Key Takeaways</vt:lpstr>
      <vt:lpstr>Labor Supply in Lancaster County (2019-2022)</vt:lpstr>
      <vt:lpstr>Employment in Lancaster County (2019-2022)</vt:lpstr>
      <vt:lpstr>Unemployment in Lancaster County (2019-2022)</vt:lpstr>
      <vt:lpstr>Unemployment Rate: Lancaster County vs Lancaster City (2018-2022)</vt:lpstr>
      <vt:lpstr>PowerPoint Presentation</vt:lpstr>
      <vt:lpstr>Key Sector Focus: Lancaster County Manufacturing (Q3)</vt:lpstr>
      <vt:lpstr>Key Sector Focus: Lancaster County Professional &amp; Business Services (Q3)</vt:lpstr>
      <vt:lpstr>Key Sector Focus: Lancaster County Education &amp; Health Services (Q3) </vt:lpstr>
      <vt:lpstr>Key Sector Focus: Lancaster County Leisure &amp; Hospitality (Q3)</vt:lpstr>
      <vt:lpstr>Key Sector Comparison: Lancaster County Employment &amp; Wages (Q3)</vt:lpstr>
      <vt:lpstr>Regional Comparison of Key Sectors: Manufacturing (Q3)</vt:lpstr>
      <vt:lpstr>Regional Comparison of Key Sectors: Professional &amp; Business Services (Q3)</vt:lpstr>
      <vt:lpstr>Regional Comparison of Key Sectors: Education &amp; Health Services (Q3)</vt:lpstr>
      <vt:lpstr>Regional Comparison of Key Sectors: Leisure &amp; Hospitality (Q3)</vt:lpstr>
      <vt:lpstr>Regional Comparison: Employment &amp; Wages (Q3)</vt:lpstr>
      <vt:lpstr>Lancaster County Population by Age Group (2000, 2010 &amp; 2020)</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Young</dc:creator>
  <cp:lastModifiedBy>Ezra Rothman</cp:lastModifiedBy>
  <cp:revision>11</cp:revision>
  <cp:lastPrinted>2023-03-23T16:51:34Z</cp:lastPrinted>
  <dcterms:created xsi:type="dcterms:W3CDTF">2021-02-22T15:46:12Z</dcterms:created>
  <dcterms:modified xsi:type="dcterms:W3CDTF">2023-06-20T13:23:27Z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0x010100E6D611F934879A4A85873BA10928921E</vt:lpwstr>
  </property>
  <property fmtid="{D5CDD505-2E9C-101B-9397-08002B2CF9AE}" pid="3" name="MediaServiceImageTags">
    <vt:lpwstr/>
  </property>
  <property fmtid="{D5CDD505-2E9C-101B-9397-08002B2CF9AE}" pid="4" name="Order">
    <vt:r8>24600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